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70" r:id="rId15"/>
    <p:sldId id="271" r:id="rId16"/>
    <p:sldId id="272" r:id="rId17"/>
    <p:sldId id="273" r:id="rId18"/>
    <p:sldId id="274" r:id="rId19"/>
    <p:sldId id="275"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Lst>
  <p:sldSz cx="9144000" cy="6858000" type="screen4x3"/>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49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EUWelNet%20training%20tool\PostViennaTraining\StolbaWoodgushpiechart.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Time</c:v>
                </c:pt>
              </c:strCache>
            </c:strRef>
          </c:tx>
          <c:dPt>
            <c:idx val="0"/>
            <c:bubble3D val="0"/>
            <c:explosion val="13"/>
            <c:extLst>
              <c:ext xmlns:c16="http://schemas.microsoft.com/office/drawing/2014/chart" uri="{C3380CC4-5D6E-409C-BE32-E72D297353CC}">
                <c16:uniqueId val="{00000000-CC4E-4B9C-8A10-647DA4C5C3F6}"/>
              </c:ext>
            </c:extLst>
          </c:dPt>
          <c:dLbls>
            <c:dLbl>
              <c:idx val="0"/>
              <c:layout>
                <c:manualLayout>
                  <c:x val="-0.11820417760280076"/>
                  <c:y val="0.16243364549845635"/>
                </c:manualLayout>
              </c:layout>
              <c:tx>
                <c:rich>
                  <a:bodyPr/>
                  <a:lstStyle/>
                  <a:p>
                    <a:r>
                      <a:rPr lang="en-US" dirty="0"/>
                      <a:t>inne
25%</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0-CC4E-4B9C-8A10-647DA4C5C3F6}"/>
                </c:ext>
              </c:extLst>
            </c:dLbl>
            <c:dLbl>
              <c:idx val="1"/>
              <c:layout>
                <c:manualLayout>
                  <c:x val="-0.14199573490813674"/>
                  <c:y val="-0.13296867477364147"/>
                </c:manualLayout>
              </c:layout>
              <c:tx>
                <c:rich>
                  <a:bodyPr/>
                  <a:lstStyle/>
                  <a:p>
                    <a:r>
                      <a:rPr lang="en-US" dirty="0"/>
                      <a:t>rycie
21%</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CC4E-4B9C-8A10-647DA4C5C3F6}"/>
                </c:ext>
              </c:extLst>
            </c:dLbl>
            <c:dLbl>
              <c:idx val="2"/>
              <c:layout>
                <c:manualLayout>
                  <c:x val="0.12262773403324678"/>
                  <c:y val="-0.18482815387721749"/>
                </c:manualLayout>
              </c:layout>
              <c:tx>
                <c:rich>
                  <a:bodyPr/>
                  <a:lstStyle/>
                  <a:p>
                    <a:r>
                      <a:rPr lang="en-US" dirty="0"/>
                      <a:t>pasienie się
31%</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CC4E-4B9C-8A10-647DA4C5C3F6}"/>
                </c:ext>
              </c:extLst>
            </c:dLbl>
            <c:dLbl>
              <c:idx val="3"/>
              <c:layout>
                <c:manualLayout>
                  <c:x val="0.15846730096238329"/>
                  <c:y val="0.21235397350479121"/>
                </c:manualLayout>
              </c:layout>
              <c:tx>
                <c:rich>
                  <a:bodyPr/>
                  <a:lstStyle/>
                  <a:p>
                    <a:r>
                      <a:rPr lang="en-US" dirty="0"/>
                      <a:t>szukanie/wąchanie  pożywienia 
23%</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CC4E-4B9C-8A10-647DA4C5C3F6}"/>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Other</c:v>
                </c:pt>
                <c:pt idx="1">
                  <c:v>Rooting</c:v>
                </c:pt>
                <c:pt idx="2">
                  <c:v>Grazing</c:v>
                </c:pt>
                <c:pt idx="3">
                  <c:v>Finding/nosing food objects</c:v>
                </c:pt>
              </c:strCache>
            </c:strRef>
          </c:cat>
          <c:val>
            <c:numRef>
              <c:f>Sheet1!$B$2:$B$5</c:f>
              <c:numCache>
                <c:formatCode>0%</c:formatCode>
                <c:ptCount val="4"/>
                <c:pt idx="0">
                  <c:v>0.25</c:v>
                </c:pt>
                <c:pt idx="1">
                  <c:v>0.21000000000000021</c:v>
                </c:pt>
                <c:pt idx="2">
                  <c:v>0.31000000000000238</c:v>
                </c:pt>
                <c:pt idx="3">
                  <c:v>0.23</c:v>
                </c:pt>
              </c:numCache>
            </c:numRef>
          </c:val>
          <c:extLst>
            <c:ext xmlns:c16="http://schemas.microsoft.com/office/drawing/2014/chart" uri="{C3380CC4-5D6E-409C-BE32-E72D297353CC}">
              <c16:uniqueId val="{00000004-CC4E-4B9C-8A10-647DA4C5C3F6}"/>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3.png"/></Relationships>
</file>

<file path=ppt/drawings/drawing1.xml><?xml version="1.0" encoding="utf-8"?>
<c:userShapes xmlns:c="http://schemas.openxmlformats.org/drawingml/2006/chart">
  <cdr:relSizeAnchor xmlns:cdr="http://schemas.openxmlformats.org/drawingml/2006/chartDrawing">
    <cdr:from>
      <cdr:x>0</cdr:x>
      <cdr:y>0</cdr:y>
    </cdr:from>
    <cdr:to>
      <cdr:x>0.38537</cdr:x>
      <cdr:y>0.07815</cdr:y>
    </cdr:to>
    <cdr:pic>
      <cdr:nvPicPr>
        <cdr:cNvPr id="2" name="chart">
          <a:extLst xmlns:a="http://schemas.openxmlformats.org/drawingml/2006/main">
            <a:ext uri="{FF2B5EF4-FFF2-40B4-BE49-F238E27FC236}">
              <a16:creationId xmlns:a16="http://schemas.microsoft.com/office/drawing/2014/main" id="{421770E0-4646-4AC2-9B26-5D81B57BCD7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1761897" cy="219475"/>
        </a:xfrm>
        <a:prstGeom xmlns:a="http://schemas.openxmlformats.org/drawingml/2006/main" prst="rect">
          <a:avLst/>
        </a:prstGeom>
      </cdr:spPr>
    </cdr:pic>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1">
        <a:schemeClr val="bg1"/>
      </p:bgRef>
    </p:bg>
    <p:spTree>
      <p:nvGrpSpPr>
        <p:cNvPr id="1" name=""/>
        <p:cNvGrpSpPr/>
        <p:nvPr/>
      </p:nvGrpSpPr>
      <p:grpSpPr>
        <a:xfrm>
          <a:off x="0" y="0"/>
          <a:ext cx="0" cy="0"/>
          <a:chOff x="0" y="0"/>
          <a:chExt cx="0" cy="0"/>
        </a:xfrm>
      </p:grpSpPr>
      <p:sp>
        <p:nvSpPr>
          <p:cNvPr id="8" name="Tytuł 7"/>
          <p:cNvSpPr>
            <a:spLocks noGrp="1"/>
          </p:cNvSpPr>
          <p:nvPr>
            <p:ph type="ctrTitle"/>
          </p:nvPr>
        </p:nvSpPr>
        <p:spPr>
          <a:xfrm>
            <a:off x="2286000" y="3124200"/>
            <a:ext cx="6172200" cy="1894362"/>
          </a:xfrm>
        </p:spPr>
        <p:txBody>
          <a:bodyPr/>
          <a:lstStyle>
            <a:lvl1pPr>
              <a:defRPr b="1"/>
            </a:lvl1pPr>
          </a:lstStyle>
          <a:p>
            <a:r>
              <a:rPr kumimoji="0" lang="pl-PL"/>
              <a:t>Kliknij, aby edytować styl</a:t>
            </a:r>
            <a:endParaRPr kumimoji="0" lang="en-US"/>
          </a:p>
        </p:txBody>
      </p:sp>
      <p:sp>
        <p:nvSpPr>
          <p:cNvPr id="9" name="Podtytuł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a:t>Kliknij, aby edytować styl wzorca podtytułu</a:t>
            </a:r>
            <a:endParaRPr kumimoji="0" lang="en-US"/>
          </a:p>
        </p:txBody>
      </p:sp>
      <p:sp>
        <p:nvSpPr>
          <p:cNvPr id="28" name="Symbol zastępczy daty 27"/>
          <p:cNvSpPr>
            <a:spLocks noGrp="1"/>
          </p:cNvSpPr>
          <p:nvPr>
            <p:ph type="dt" sz="half" idx="10"/>
          </p:nvPr>
        </p:nvSpPr>
        <p:spPr bwMode="auto">
          <a:xfrm rot="5400000">
            <a:off x="7764621" y="1174097"/>
            <a:ext cx="2286000" cy="381000"/>
          </a:xfrm>
        </p:spPr>
        <p:txBody>
          <a:bodyPr/>
          <a:lstStyle/>
          <a:p>
            <a:fld id="{736A86F9-586F-4E26-95F7-A0952D58D70A}" type="datetimeFigureOut">
              <a:rPr lang="pl-PL" smtClean="0"/>
              <a:pPr/>
              <a:t>24.07.2023</a:t>
            </a:fld>
            <a:endParaRPr lang="pl-PL"/>
          </a:p>
        </p:txBody>
      </p:sp>
      <p:sp>
        <p:nvSpPr>
          <p:cNvPr id="17" name="Symbol zastępczy stopki 16"/>
          <p:cNvSpPr>
            <a:spLocks noGrp="1"/>
          </p:cNvSpPr>
          <p:nvPr>
            <p:ph type="ftr" sz="quarter" idx="11"/>
          </p:nvPr>
        </p:nvSpPr>
        <p:spPr bwMode="auto">
          <a:xfrm rot="5400000">
            <a:off x="7077269" y="4181669"/>
            <a:ext cx="3657600" cy="384048"/>
          </a:xfrm>
        </p:spPr>
        <p:txBody>
          <a:bodyPr/>
          <a:lstStyle/>
          <a:p>
            <a:endParaRPr lang="pl-PL"/>
          </a:p>
        </p:txBody>
      </p:sp>
      <p:sp>
        <p:nvSpPr>
          <p:cNvPr id="10" name="Prostokąt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rostokąt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Prostokąt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Prostokąt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Łącznik prosty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Łącznik prosty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Łącznik prosty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Łącznik prosty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Łącznik prosty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Łącznik prosty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Prostokąt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ipsa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ipsa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ipsa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ymbol zastępczy numeru slajdu 28"/>
          <p:cNvSpPr>
            <a:spLocks noGrp="1"/>
          </p:cNvSpPr>
          <p:nvPr>
            <p:ph type="sldNum" sz="quarter" idx="12"/>
          </p:nvPr>
        </p:nvSpPr>
        <p:spPr bwMode="auto">
          <a:xfrm>
            <a:off x="1325544" y="4928702"/>
            <a:ext cx="609600" cy="517524"/>
          </a:xfrm>
        </p:spPr>
        <p:txBody>
          <a:bodyPr/>
          <a:lstStyle/>
          <a:p>
            <a:fld id="{A069903D-1B74-4AF6-AA6C-CF23AB3BB335}" type="slidenum">
              <a:rPr lang="pl-PL" smtClean="0"/>
              <a:pPr/>
              <a:t>‹#›</a:t>
            </a:fld>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736A86F9-586F-4E26-95F7-A0952D58D70A}" type="datetimeFigureOut">
              <a:rPr lang="pl-PL" smtClean="0"/>
              <a:pPr/>
              <a:t>24.07.2023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9"/>
            <a:ext cx="1676400" cy="5851525"/>
          </a:xfrm>
        </p:spPr>
        <p:txBody>
          <a:bodyPr vert="eaVert"/>
          <a:lstStyle/>
          <a:p>
            <a:r>
              <a:rPr kumimoji="0" lang="pl-PL"/>
              <a:t>Kliknij, aby edytować styl</a:t>
            </a:r>
            <a:endParaRPr kumimoji="0"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736A86F9-586F-4E26-95F7-A0952D58D70A}" type="datetimeFigureOut">
              <a:rPr lang="pl-PL" smtClean="0"/>
              <a:pPr/>
              <a:t>24.07.2023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8" name="Symbol zastępczy zawartości 7"/>
          <p:cNvSpPr>
            <a:spLocks noGrp="1"/>
          </p:cNvSpPr>
          <p:nvPr>
            <p:ph sz="quarter" idx="1"/>
          </p:nvPr>
        </p:nvSpPr>
        <p:spPr>
          <a:xfrm>
            <a:off x="457200" y="1600200"/>
            <a:ext cx="7467600" cy="4873752"/>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7" name="Symbol zastępczy daty 6"/>
          <p:cNvSpPr>
            <a:spLocks noGrp="1"/>
          </p:cNvSpPr>
          <p:nvPr>
            <p:ph type="dt" sz="half" idx="14"/>
          </p:nvPr>
        </p:nvSpPr>
        <p:spPr/>
        <p:txBody>
          <a:bodyPr rtlCol="0"/>
          <a:lstStyle/>
          <a:p>
            <a:fld id="{736A86F9-586F-4E26-95F7-A0952D58D70A}" type="datetimeFigureOut">
              <a:rPr lang="pl-PL" smtClean="0"/>
              <a:pPr/>
              <a:t>24.07.2023</a:t>
            </a:fld>
            <a:endParaRPr lang="pl-PL"/>
          </a:p>
        </p:txBody>
      </p:sp>
      <p:sp>
        <p:nvSpPr>
          <p:cNvPr id="9" name="Symbol zastępczy numeru slajdu 8"/>
          <p:cNvSpPr>
            <a:spLocks noGrp="1"/>
          </p:cNvSpPr>
          <p:nvPr>
            <p:ph type="sldNum" sz="quarter" idx="15"/>
          </p:nvPr>
        </p:nvSpPr>
        <p:spPr/>
        <p:txBody>
          <a:bodyPr rtlCol="0"/>
          <a:lstStyle/>
          <a:p>
            <a:fld id="{A069903D-1B74-4AF6-AA6C-CF23AB3BB335}" type="slidenum">
              <a:rPr lang="pl-PL" smtClean="0"/>
              <a:pPr/>
              <a:t>‹#›</a:t>
            </a:fld>
            <a:endParaRPr lang="pl-PL"/>
          </a:p>
        </p:txBody>
      </p:sp>
      <p:sp>
        <p:nvSpPr>
          <p:cNvPr id="10" name="Symbol zastępczy stopki 9"/>
          <p:cNvSpPr>
            <a:spLocks noGrp="1"/>
          </p:cNvSpPr>
          <p:nvPr>
            <p:ph type="ftr" sz="quarter" idx="16"/>
          </p:nvPr>
        </p:nvSpPr>
        <p:spPr/>
        <p:txBody>
          <a:bodyPr rtlCol="0"/>
          <a:lstStyle/>
          <a:p>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2286000" y="2895600"/>
            <a:ext cx="6172200" cy="2053590"/>
          </a:xfrm>
        </p:spPr>
        <p:txBody>
          <a:bodyPr/>
          <a:lstStyle>
            <a:lvl1pPr algn="l">
              <a:buNone/>
              <a:defRPr sz="3000" b="1" cap="small" baseline="0"/>
            </a:lvl1pPr>
          </a:lstStyle>
          <a:p>
            <a:r>
              <a:rPr kumimoji="0" lang="pl-PL"/>
              <a:t>Kliknij, aby edytować styl</a:t>
            </a:r>
            <a:endParaRPr kumimoji="0" lang="en-US"/>
          </a:p>
        </p:txBody>
      </p:sp>
      <p:sp>
        <p:nvSpPr>
          <p:cNvPr id="3" name="Symbol zastępczy tekst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a:t>Kliknij, aby edytować style wzorca tekstu</a:t>
            </a:r>
          </a:p>
        </p:txBody>
      </p:sp>
      <p:sp>
        <p:nvSpPr>
          <p:cNvPr id="4" name="Symbol zastępczy daty 3"/>
          <p:cNvSpPr>
            <a:spLocks noGrp="1"/>
          </p:cNvSpPr>
          <p:nvPr>
            <p:ph type="dt" sz="half" idx="10"/>
          </p:nvPr>
        </p:nvSpPr>
        <p:spPr bwMode="auto">
          <a:xfrm rot="5400000">
            <a:off x="7763256" y="1170432"/>
            <a:ext cx="2286000" cy="381000"/>
          </a:xfrm>
        </p:spPr>
        <p:txBody>
          <a:bodyPr/>
          <a:lstStyle/>
          <a:p>
            <a:fld id="{736A86F9-586F-4E26-95F7-A0952D58D70A}" type="datetimeFigureOut">
              <a:rPr lang="pl-PL" smtClean="0"/>
              <a:pPr/>
              <a:t>24.07.2023</a:t>
            </a:fld>
            <a:endParaRPr lang="pl-PL"/>
          </a:p>
        </p:txBody>
      </p:sp>
      <p:sp>
        <p:nvSpPr>
          <p:cNvPr id="5" name="Symbol zastępczy stopki 4"/>
          <p:cNvSpPr>
            <a:spLocks noGrp="1"/>
          </p:cNvSpPr>
          <p:nvPr>
            <p:ph type="ftr" sz="quarter" idx="11"/>
          </p:nvPr>
        </p:nvSpPr>
        <p:spPr bwMode="auto">
          <a:xfrm rot="5400000">
            <a:off x="7077456" y="4178808"/>
            <a:ext cx="3657600" cy="384048"/>
          </a:xfrm>
        </p:spPr>
        <p:txBody>
          <a:bodyPr/>
          <a:lstStyle/>
          <a:p>
            <a:endParaRPr lang="pl-PL"/>
          </a:p>
        </p:txBody>
      </p:sp>
      <p:sp>
        <p:nvSpPr>
          <p:cNvPr id="9" name="Prostokąt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Prostokąt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rostokąt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rostokąt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Łącznik prosty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Łącznik prosty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Łącznik prosty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Łącznik prosty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Łącznik prosty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Prostokąt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ipsa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ipsa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ipsa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Łącznik prosty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ymbol zastępczy numeru slajdu 5"/>
          <p:cNvSpPr>
            <a:spLocks noGrp="1"/>
          </p:cNvSpPr>
          <p:nvPr>
            <p:ph type="sldNum" sz="quarter" idx="12"/>
          </p:nvPr>
        </p:nvSpPr>
        <p:spPr bwMode="auto">
          <a:xfrm>
            <a:off x="1340616" y="4928702"/>
            <a:ext cx="609600" cy="517524"/>
          </a:xfrm>
        </p:spPr>
        <p:txBody>
          <a:bodyPr/>
          <a:lstStyle/>
          <a:p>
            <a:fld id="{A069903D-1B74-4AF6-AA6C-CF23AB3BB335}"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5" name="Symbol zastępczy daty 4"/>
          <p:cNvSpPr>
            <a:spLocks noGrp="1"/>
          </p:cNvSpPr>
          <p:nvPr>
            <p:ph type="dt" sz="half" idx="10"/>
          </p:nvPr>
        </p:nvSpPr>
        <p:spPr/>
        <p:txBody>
          <a:bodyPr/>
          <a:lstStyle/>
          <a:p>
            <a:fld id="{736A86F9-586F-4E26-95F7-A0952D58D70A}" type="datetimeFigureOut">
              <a:rPr lang="pl-PL" smtClean="0"/>
              <a:pPr/>
              <a:t>24.07.2023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069903D-1B74-4AF6-AA6C-CF23AB3BB335}" type="slidenum">
              <a:rPr lang="pl-PL" smtClean="0"/>
              <a:pPr/>
              <a:t>‹#›</a:t>
            </a:fld>
            <a:endParaRPr lang="pl-PL"/>
          </a:p>
        </p:txBody>
      </p:sp>
      <p:sp>
        <p:nvSpPr>
          <p:cNvPr id="9" name="Symbol zastępczy zawartości 8"/>
          <p:cNvSpPr>
            <a:spLocks noGrp="1"/>
          </p:cNvSpPr>
          <p:nvPr>
            <p:ph sz="quarter" idx="1"/>
          </p:nvPr>
        </p:nvSpPr>
        <p:spPr>
          <a:xfrm>
            <a:off x="457200" y="1600200"/>
            <a:ext cx="3657600" cy="4572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1" name="Symbol zastępczy zawartości 10"/>
          <p:cNvSpPr>
            <a:spLocks noGrp="1"/>
          </p:cNvSpPr>
          <p:nvPr>
            <p:ph sz="quarter" idx="2"/>
          </p:nvPr>
        </p:nvSpPr>
        <p:spPr>
          <a:xfrm>
            <a:off x="4270248" y="1600200"/>
            <a:ext cx="3657600" cy="4572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7543800" cy="1143000"/>
          </a:xfrm>
        </p:spPr>
        <p:txBody>
          <a:bodyPr anchor="b"/>
          <a:lstStyle>
            <a:lvl1pPr>
              <a:defRPr/>
            </a:lvl1pPr>
          </a:lstStyle>
          <a:p>
            <a:r>
              <a:rPr kumimoji="0" lang="pl-PL"/>
              <a:t>Kliknij, aby edytować styl</a:t>
            </a:r>
            <a:endParaRPr kumimoji="0" lang="en-US"/>
          </a:p>
        </p:txBody>
      </p:sp>
      <p:sp>
        <p:nvSpPr>
          <p:cNvPr id="7" name="Symbol zastępczy daty 6"/>
          <p:cNvSpPr>
            <a:spLocks noGrp="1"/>
          </p:cNvSpPr>
          <p:nvPr>
            <p:ph type="dt" sz="half" idx="10"/>
          </p:nvPr>
        </p:nvSpPr>
        <p:spPr/>
        <p:txBody>
          <a:bodyPr/>
          <a:lstStyle/>
          <a:p>
            <a:fld id="{736A86F9-586F-4E26-95F7-A0952D58D70A}" type="datetimeFigureOut">
              <a:rPr lang="pl-PL" smtClean="0"/>
              <a:pPr/>
              <a:t>24.07.2023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069903D-1B74-4AF6-AA6C-CF23AB3BB335}" type="slidenum">
              <a:rPr lang="pl-PL" smtClean="0"/>
              <a:pPr/>
              <a:t>‹#›</a:t>
            </a:fld>
            <a:endParaRPr lang="pl-PL"/>
          </a:p>
        </p:txBody>
      </p:sp>
      <p:sp>
        <p:nvSpPr>
          <p:cNvPr id="11" name="Symbol zastępczy zawartości 10"/>
          <p:cNvSpPr>
            <a:spLocks noGrp="1"/>
          </p:cNvSpPr>
          <p:nvPr>
            <p:ph sz="quarter" idx="2"/>
          </p:nvPr>
        </p:nvSpPr>
        <p:spPr>
          <a:xfrm>
            <a:off x="457200" y="2362200"/>
            <a:ext cx="3657600" cy="38862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3" name="Symbol zastępczy zawartości 12"/>
          <p:cNvSpPr>
            <a:spLocks noGrp="1"/>
          </p:cNvSpPr>
          <p:nvPr>
            <p:ph sz="quarter" idx="4"/>
          </p:nvPr>
        </p:nvSpPr>
        <p:spPr>
          <a:xfrm>
            <a:off x="4371975" y="2362200"/>
            <a:ext cx="3657600" cy="38862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2" name="Symbol zastępczy tekst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l-PL"/>
              <a:t>Kliknij, aby edytować style wzorca tekstu</a:t>
            </a:r>
          </a:p>
        </p:txBody>
      </p:sp>
      <p:sp>
        <p:nvSpPr>
          <p:cNvPr id="14" name="Symbol zastępczy tekst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l-PL"/>
              <a:t>Kliknij, aby edytować style wzorca tekstu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6" name="Symbol zastępczy daty 5"/>
          <p:cNvSpPr>
            <a:spLocks noGrp="1"/>
          </p:cNvSpPr>
          <p:nvPr>
            <p:ph type="dt" sz="half" idx="10"/>
          </p:nvPr>
        </p:nvSpPr>
        <p:spPr/>
        <p:txBody>
          <a:bodyPr rtlCol="0"/>
          <a:lstStyle/>
          <a:p>
            <a:fld id="{736A86F9-586F-4E26-95F7-A0952D58D70A}" type="datetimeFigureOut">
              <a:rPr lang="pl-PL" smtClean="0"/>
              <a:pPr/>
              <a:t>24.07.2023</a:t>
            </a:fld>
            <a:endParaRPr lang="pl-PL"/>
          </a:p>
        </p:txBody>
      </p:sp>
      <p:sp>
        <p:nvSpPr>
          <p:cNvPr id="7" name="Symbol zastępczy numeru slajdu 6"/>
          <p:cNvSpPr>
            <a:spLocks noGrp="1"/>
          </p:cNvSpPr>
          <p:nvPr>
            <p:ph type="sldNum" sz="quarter" idx="11"/>
          </p:nvPr>
        </p:nvSpPr>
        <p:spPr/>
        <p:txBody>
          <a:bodyPr rtlCol="0"/>
          <a:lstStyle/>
          <a:p>
            <a:fld id="{A069903D-1B74-4AF6-AA6C-CF23AB3BB335}" type="slidenum">
              <a:rPr lang="pl-PL" smtClean="0"/>
              <a:pPr/>
              <a:t>‹#›</a:t>
            </a:fld>
            <a:endParaRPr lang="pl-PL"/>
          </a:p>
        </p:txBody>
      </p:sp>
      <p:sp>
        <p:nvSpPr>
          <p:cNvPr id="8" name="Symbol zastępczy stopki 7"/>
          <p:cNvSpPr>
            <a:spLocks noGrp="1"/>
          </p:cNvSpPr>
          <p:nvPr>
            <p:ph type="ftr" sz="quarter" idx="12"/>
          </p:nvPr>
        </p:nvSpPr>
        <p:spPr/>
        <p:txBody>
          <a:bodyPr rtlCol="0"/>
          <a:lstStyle/>
          <a:p>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736A86F9-586F-4E26-95F7-A0952D58D70A}" type="datetimeFigureOut">
              <a:rPr lang="pl-PL" smtClean="0"/>
              <a:pPr/>
              <a:t>24.07.2023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1">
        <a:schemeClr val="bg1"/>
      </p:bgRef>
    </p:bg>
    <p:spTree>
      <p:nvGrpSpPr>
        <p:cNvPr id="1" name=""/>
        <p:cNvGrpSpPr/>
        <p:nvPr/>
      </p:nvGrpSpPr>
      <p:grpSpPr>
        <a:xfrm>
          <a:off x="0" y="0"/>
          <a:ext cx="0" cy="0"/>
          <a:chOff x="0" y="0"/>
          <a:chExt cx="0" cy="0"/>
        </a:xfrm>
      </p:grpSpPr>
      <p:sp>
        <p:nvSpPr>
          <p:cNvPr id="10" name="Łącznik prosty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ytuł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pl-PL"/>
              <a:t>Kliknij, aby edytować styl</a:t>
            </a:r>
            <a:endParaRPr kumimoji="0" lang="en-US"/>
          </a:p>
        </p:txBody>
      </p:sp>
      <p:sp>
        <p:nvSpPr>
          <p:cNvPr id="3" name="Symbol zastępczy tekst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pl-PL"/>
              <a:t>Kliknij, aby edytować style wzorca tekstu</a:t>
            </a:r>
          </a:p>
        </p:txBody>
      </p:sp>
      <p:sp>
        <p:nvSpPr>
          <p:cNvPr id="8" name="Łącznik prosty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Łącznik prosty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Łącznik prosty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Prostokąt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Łącznik prosty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ipsa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Symbol zastępczy zawartości 17"/>
          <p:cNvSpPr>
            <a:spLocks noGrp="1"/>
          </p:cNvSpPr>
          <p:nvPr>
            <p:ph sz="quarter" idx="1"/>
          </p:nvPr>
        </p:nvSpPr>
        <p:spPr>
          <a:xfrm>
            <a:off x="304800" y="274320"/>
            <a:ext cx="5638800" cy="6327648"/>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21" name="Symbol zastępczy daty 20"/>
          <p:cNvSpPr>
            <a:spLocks noGrp="1"/>
          </p:cNvSpPr>
          <p:nvPr>
            <p:ph type="dt" sz="half" idx="14"/>
          </p:nvPr>
        </p:nvSpPr>
        <p:spPr/>
        <p:txBody>
          <a:bodyPr rtlCol="0"/>
          <a:lstStyle/>
          <a:p>
            <a:fld id="{736A86F9-586F-4E26-95F7-A0952D58D70A}" type="datetimeFigureOut">
              <a:rPr lang="pl-PL" smtClean="0"/>
              <a:pPr/>
              <a:t>24.07.2023</a:t>
            </a:fld>
            <a:endParaRPr lang="pl-PL"/>
          </a:p>
        </p:txBody>
      </p:sp>
      <p:sp>
        <p:nvSpPr>
          <p:cNvPr id="22" name="Symbol zastępczy numeru slajdu 21"/>
          <p:cNvSpPr>
            <a:spLocks noGrp="1"/>
          </p:cNvSpPr>
          <p:nvPr>
            <p:ph type="sldNum" sz="quarter" idx="15"/>
          </p:nvPr>
        </p:nvSpPr>
        <p:spPr/>
        <p:txBody>
          <a:bodyPr rtlCol="0"/>
          <a:lstStyle/>
          <a:p>
            <a:fld id="{A069903D-1B74-4AF6-AA6C-CF23AB3BB335}" type="slidenum">
              <a:rPr lang="pl-PL" smtClean="0"/>
              <a:pPr/>
              <a:t>‹#›</a:t>
            </a:fld>
            <a:endParaRPr lang="pl-PL"/>
          </a:p>
        </p:txBody>
      </p:sp>
      <p:sp>
        <p:nvSpPr>
          <p:cNvPr id="23" name="Symbol zastępczy stopki 22"/>
          <p:cNvSpPr>
            <a:spLocks noGrp="1"/>
          </p:cNvSpPr>
          <p:nvPr>
            <p:ph type="ftr" sz="quarter" idx="16"/>
          </p:nvPr>
        </p:nvSpPr>
        <p:spPr/>
        <p:txBody>
          <a:bodyPr rtlCol="0"/>
          <a:lstStyle/>
          <a:p>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9" name="Łącznik prosty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ipsa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ytuł 1"/>
          <p:cNvSpPr>
            <a:spLocks noGrp="1"/>
          </p:cNvSpPr>
          <p:nvPr>
            <p:ph type="title"/>
          </p:nvPr>
        </p:nvSpPr>
        <p:spPr>
          <a:xfrm rot="5400000">
            <a:off x="3350133" y="3200400"/>
            <a:ext cx="6309360" cy="457200"/>
          </a:xfrm>
        </p:spPr>
        <p:txBody>
          <a:bodyPr anchor="b"/>
          <a:lstStyle>
            <a:lvl1pPr algn="l">
              <a:buNone/>
              <a:defRPr sz="2000" b="1"/>
            </a:lvl1pPr>
          </a:lstStyle>
          <a:p>
            <a:r>
              <a:rPr kumimoji="0" lang="pl-PL"/>
              <a:t>Kliknij, aby edytować styl</a:t>
            </a:r>
            <a:endParaRPr kumimoji="0" lang="en-US"/>
          </a:p>
        </p:txBody>
      </p:sp>
      <p:sp>
        <p:nvSpPr>
          <p:cNvPr id="3" name="Symbol zastępczy obraz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pl-PL"/>
              <a:t>Kliknij ikonę, aby dodać obraz</a:t>
            </a:r>
            <a:endParaRPr kumimoji="0" lang="en-US" dirty="0"/>
          </a:p>
        </p:txBody>
      </p:sp>
      <p:sp>
        <p:nvSpPr>
          <p:cNvPr id="4" name="Symbol zastępczy tekst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pl-PL"/>
              <a:t>Kliknij, aby edytować style wzorca tekstu</a:t>
            </a:r>
          </a:p>
        </p:txBody>
      </p:sp>
      <p:sp>
        <p:nvSpPr>
          <p:cNvPr id="10" name="Łącznik prosty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Prostokąt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Łącznik prosty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Łącznik prosty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Łącznik prosty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ymbol zastępczy daty 16"/>
          <p:cNvSpPr>
            <a:spLocks noGrp="1"/>
          </p:cNvSpPr>
          <p:nvPr>
            <p:ph type="dt" sz="half" idx="10"/>
          </p:nvPr>
        </p:nvSpPr>
        <p:spPr/>
        <p:txBody>
          <a:bodyPr rtlCol="0"/>
          <a:lstStyle/>
          <a:p>
            <a:fld id="{736A86F9-586F-4E26-95F7-A0952D58D70A}" type="datetimeFigureOut">
              <a:rPr lang="pl-PL" smtClean="0"/>
              <a:pPr/>
              <a:t>24.07.2023</a:t>
            </a:fld>
            <a:endParaRPr lang="pl-PL"/>
          </a:p>
        </p:txBody>
      </p:sp>
      <p:sp>
        <p:nvSpPr>
          <p:cNvPr id="18" name="Symbol zastępczy numeru slajdu 17"/>
          <p:cNvSpPr>
            <a:spLocks noGrp="1"/>
          </p:cNvSpPr>
          <p:nvPr>
            <p:ph type="sldNum" sz="quarter" idx="11"/>
          </p:nvPr>
        </p:nvSpPr>
        <p:spPr/>
        <p:txBody>
          <a:bodyPr rtlCol="0"/>
          <a:lstStyle/>
          <a:p>
            <a:fld id="{A069903D-1B74-4AF6-AA6C-CF23AB3BB335}" type="slidenum">
              <a:rPr lang="pl-PL" smtClean="0"/>
              <a:pPr/>
              <a:t>‹#›</a:t>
            </a:fld>
            <a:endParaRPr lang="pl-PL"/>
          </a:p>
        </p:txBody>
      </p:sp>
      <p:sp>
        <p:nvSpPr>
          <p:cNvPr id="21" name="Symbol zastępczy stopki 20"/>
          <p:cNvSpPr>
            <a:spLocks noGrp="1"/>
          </p:cNvSpPr>
          <p:nvPr>
            <p:ph type="ftr" sz="quarter" idx="12"/>
          </p:nvPr>
        </p:nvSpPr>
        <p:spPr/>
        <p:txBody>
          <a:bodyPr rtlCol="0"/>
          <a:lstStyle/>
          <a:p>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Łącznik prosty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ymbol zastępczy tytułu 21"/>
          <p:cNvSpPr>
            <a:spLocks noGrp="1"/>
          </p:cNvSpPr>
          <p:nvPr>
            <p:ph type="title"/>
          </p:nvPr>
        </p:nvSpPr>
        <p:spPr>
          <a:xfrm>
            <a:off x="457200" y="274638"/>
            <a:ext cx="7467600" cy="1143000"/>
          </a:xfrm>
          <a:prstGeom prst="rect">
            <a:avLst/>
          </a:prstGeom>
        </p:spPr>
        <p:txBody>
          <a:bodyPr vert="horz" anchor="b">
            <a:normAutofit/>
          </a:bodyPr>
          <a:lstStyle/>
          <a:p>
            <a:r>
              <a:rPr kumimoji="0" lang="pl-PL"/>
              <a:t>Kliknij, aby edytować styl</a:t>
            </a:r>
            <a:endParaRPr kumimoji="0" lang="en-US"/>
          </a:p>
        </p:txBody>
      </p:sp>
      <p:sp>
        <p:nvSpPr>
          <p:cNvPr id="13" name="Symbol zastępczy tekst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pl-PL"/>
              <a:t>Kliknij, aby edytować style wzorca tekstu</a:t>
            </a:r>
          </a:p>
          <a:p>
            <a:pPr lvl="1" eaLnBrk="1" latinLnBrk="0" hangingPunct="1"/>
            <a:r>
              <a:rPr kumimoji="0" lang="pl-PL"/>
              <a:t>Drugi poziom</a:t>
            </a:r>
          </a:p>
          <a:p>
            <a:pPr lvl="2" eaLnBrk="1" latinLnBrk="0" hangingPunct="1"/>
            <a:r>
              <a:rPr kumimoji="0" lang="pl-PL"/>
              <a:t>Trzeci poziom</a:t>
            </a:r>
          </a:p>
          <a:p>
            <a:pPr lvl="3" eaLnBrk="1" latinLnBrk="0" hangingPunct="1"/>
            <a:r>
              <a:rPr kumimoji="0" lang="pl-PL"/>
              <a:t>Czwarty poziom</a:t>
            </a:r>
          </a:p>
          <a:p>
            <a:pPr lvl="4" eaLnBrk="1" latinLnBrk="0" hangingPunct="1"/>
            <a:r>
              <a:rPr kumimoji="0" lang="pl-PL"/>
              <a:t>Piąty poziom</a:t>
            </a:r>
            <a:endParaRPr kumimoji="0" lang="en-US"/>
          </a:p>
        </p:txBody>
      </p:sp>
      <p:sp>
        <p:nvSpPr>
          <p:cNvPr id="14" name="Symbol zastępczy daty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736A86F9-586F-4E26-95F7-A0952D58D70A}" type="datetimeFigureOut">
              <a:rPr lang="pl-PL" smtClean="0"/>
              <a:pPr/>
              <a:t>24.07.2023</a:t>
            </a:fld>
            <a:endParaRPr lang="pl-PL"/>
          </a:p>
        </p:txBody>
      </p:sp>
      <p:sp>
        <p:nvSpPr>
          <p:cNvPr id="3" name="Symbol zastępczy stopki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pl-PL"/>
          </a:p>
        </p:txBody>
      </p:sp>
      <p:sp>
        <p:nvSpPr>
          <p:cNvPr id="7" name="Łącznik prosty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Łącznik prosty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Prostokąt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Łącznik prosty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ipsa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ymbol zastępczy numeru slajd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069903D-1B74-4AF6-AA6C-CF23AB3BB335}"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a:bodyPr>
          <a:lstStyle/>
          <a:p>
            <a:r>
              <a:rPr lang="pl-PL" dirty="0"/>
              <a:t>Wzbogacanie środowiska w utrzymaniu świń oraz problem obcinania ogonów </a:t>
            </a:r>
          </a:p>
        </p:txBody>
      </p:sp>
      <p:sp>
        <p:nvSpPr>
          <p:cNvPr id="3" name="Podtytuł 2"/>
          <p:cNvSpPr>
            <a:spLocks noGrp="1"/>
          </p:cNvSpPr>
          <p:nvPr>
            <p:ph type="subTitle" idx="1"/>
          </p:nvPr>
        </p:nvSpPr>
        <p:spPr/>
        <p:txBody>
          <a:bodyPr>
            <a:normAutofit/>
          </a:bodyPr>
          <a:lstStyle/>
          <a:p>
            <a:r>
              <a:rPr lang="pl-PL" sz="1200" dirty="0"/>
              <a:t>NA PODSTAWIE MATERIAŁÓW BTSF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323528" y="620688"/>
            <a:ext cx="8280920" cy="3672408"/>
          </a:xfrm>
        </p:spPr>
        <p:txBody>
          <a:bodyPr>
            <a:normAutofit fontScale="92500" lnSpcReduction="20000"/>
          </a:bodyPr>
          <a:lstStyle/>
          <a:p>
            <a:pPr>
              <a:buNone/>
            </a:pPr>
            <a:r>
              <a:rPr lang="pl-PL" sz="2000" dirty="0"/>
              <a:t>Przedmioty lub zabawki, takie jak plastikowe rury i łańcuchy, nie</a:t>
            </a:r>
          </a:p>
          <a:p>
            <a:pPr>
              <a:buNone/>
            </a:pPr>
            <a:r>
              <a:rPr lang="pl-PL" sz="2000" dirty="0"/>
              <a:t>posiadają wszystkich istotnych właściwości, które przyciągają uwagę</a:t>
            </a:r>
          </a:p>
          <a:p>
            <a:pPr>
              <a:buNone/>
            </a:pPr>
            <a:r>
              <a:rPr lang="pl-PL" sz="2000" dirty="0"/>
              <a:t>świń.</a:t>
            </a:r>
          </a:p>
          <a:p>
            <a:pPr>
              <a:buNone/>
            </a:pPr>
            <a:r>
              <a:rPr lang="pl-PL" sz="2000" dirty="0"/>
              <a:t>Np. rury z tworzyw sztucznych nie są jadalne oraz są trudne</a:t>
            </a:r>
          </a:p>
          <a:p>
            <a:pPr>
              <a:buNone/>
            </a:pPr>
            <a:r>
              <a:rPr lang="pl-PL" sz="2000" dirty="0"/>
              <a:t>do zniszczenia i chociaż mogą być utrzymywane w czystości  poprzez</a:t>
            </a:r>
          </a:p>
          <a:p>
            <a:pPr>
              <a:buNone/>
            </a:pPr>
            <a:r>
              <a:rPr lang="pl-PL" sz="2000" dirty="0"/>
              <a:t>zawieszenie ich na pewnej wysokości, szybko tracą swoją </a:t>
            </a:r>
          </a:p>
          <a:p>
            <a:pPr>
              <a:buNone/>
            </a:pPr>
            <a:r>
              <a:rPr lang="pl-PL" sz="2000" dirty="0"/>
              <a:t>„nowość”, i tym samym zainteresowanie świń. </a:t>
            </a:r>
          </a:p>
          <a:p>
            <a:pPr>
              <a:buNone/>
            </a:pPr>
            <a:endParaRPr lang="pl-PL" sz="2000" dirty="0"/>
          </a:p>
          <a:p>
            <a:pPr>
              <a:buNone/>
            </a:pPr>
            <a:r>
              <a:rPr lang="pl-PL" sz="2000" dirty="0"/>
              <a:t>Zwiększenie liczby tego typu „zabawek” nie </a:t>
            </a:r>
          </a:p>
          <a:p>
            <a:pPr>
              <a:buNone/>
            </a:pPr>
            <a:r>
              <a:rPr lang="pl-PL" sz="2000" dirty="0"/>
              <a:t>wpływa na zwiększenie  zachowań </a:t>
            </a:r>
          </a:p>
          <a:p>
            <a:pPr>
              <a:buNone/>
            </a:pPr>
            <a:r>
              <a:rPr lang="pl-PL" sz="2000" dirty="0"/>
              <a:t>eksploracyjnych</a:t>
            </a:r>
            <a:br>
              <a:rPr lang="pl-PL" sz="2000" dirty="0"/>
            </a:br>
            <a:endParaRPr lang="pl-PL" sz="2000" dirty="0"/>
          </a:p>
        </p:txBody>
      </p:sp>
      <p:pic>
        <p:nvPicPr>
          <p:cNvPr id="4" name="Picture 2" descr="O:\EU WelNet\powerpoint photos\11.chew suspended plastic pipe.jpg"/>
          <p:cNvPicPr>
            <a:picLocks noChangeAspect="1" noChangeArrowheads="1"/>
          </p:cNvPicPr>
          <p:nvPr/>
        </p:nvPicPr>
        <p:blipFill>
          <a:blip r:embed="rId2" cstate="print"/>
          <a:srcRect/>
          <a:stretch>
            <a:fillRect/>
          </a:stretch>
        </p:blipFill>
        <p:spPr bwMode="auto">
          <a:xfrm>
            <a:off x="5621504" y="3604195"/>
            <a:ext cx="3522496" cy="3253805"/>
          </a:xfrm>
          <a:prstGeom prst="rect">
            <a:avLst/>
          </a:prstGeom>
          <a:noFill/>
          <a:ln w="9525">
            <a:noFill/>
            <a:miter lim="800000"/>
            <a:headEnd/>
            <a:tailEnd/>
          </a:ln>
        </p:spPr>
      </p:pic>
      <p:graphicFrame>
        <p:nvGraphicFramePr>
          <p:cNvPr id="5" name="Group 41"/>
          <p:cNvGraphicFramePr>
            <a:graphicFrameLocks/>
          </p:cNvGraphicFramePr>
          <p:nvPr/>
        </p:nvGraphicFramePr>
        <p:xfrm>
          <a:off x="179513" y="4005296"/>
          <a:ext cx="5256584" cy="2160239"/>
        </p:xfrm>
        <a:graphic>
          <a:graphicData uri="http://schemas.openxmlformats.org/drawingml/2006/table">
            <a:tbl>
              <a:tblPr/>
              <a:tblGrid>
                <a:gridCol w="122413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2160241">
                  <a:extLst>
                    <a:ext uri="{9D8B030D-6E8A-4147-A177-3AD203B41FA5}">
                      <a16:colId xmlns:a16="http://schemas.microsoft.com/office/drawing/2014/main" val="20002"/>
                    </a:ext>
                  </a:extLst>
                </a:gridCol>
              </a:tblGrid>
              <a:tr h="75106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Podłoga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Materiał manipulacyjny</a:t>
                      </a:r>
                      <a:endParaRPr kumimoji="0" lang="da-DK" sz="1600" b="1"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Czas spędzany na zachowania eksploracyjnych</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5810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Lita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Słoma (ściółka)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1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Rusztowa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Zawieszone plastikowe rurki</a:t>
                      </a:r>
                      <a:endParaRPr kumimoji="0" lang="da-DK"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 name="Prostokąt 5"/>
          <p:cNvSpPr/>
          <p:nvPr/>
        </p:nvSpPr>
        <p:spPr>
          <a:xfrm>
            <a:off x="3444127" y="6309320"/>
            <a:ext cx="2255746" cy="307777"/>
          </a:xfrm>
          <a:prstGeom prst="rect">
            <a:avLst/>
          </a:prstGeom>
        </p:spPr>
        <p:txBody>
          <a:bodyPr wrap="square">
            <a:spAutoFit/>
          </a:bodyPr>
          <a:lstStyle/>
          <a:p>
            <a:r>
              <a:rPr lang="da-DK" sz="1400" dirty="0">
                <a:latin typeface="Lucida Sans" pitchFamily="34" charset="0"/>
                <a:ea typeface="ＭＳ Ｐゴシック" pitchFamily="34" charset="-128"/>
              </a:rPr>
              <a:t>Scott et al. (2007) </a:t>
            </a:r>
            <a:endParaRPr lang="pl-PL"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23528" y="499682"/>
            <a:ext cx="8064896"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Słoma jest uważana za dobry materiał </a:t>
            </a:r>
            <a:r>
              <a:rPr kumimoji="0" lang="pl-PL" sz="2000" b="0" i="0" u="none" strike="noStrike" cap="none" normalizeH="0" baseline="0" dirty="0" err="1">
                <a:ln>
                  <a:noFill/>
                </a:ln>
                <a:solidFill>
                  <a:srgbClr val="222222"/>
                </a:solidFill>
                <a:effectLst/>
                <a:latin typeface="+mj-lt"/>
                <a:ea typeface="Times New Roman" pitchFamily="18" charset="0"/>
                <a:cs typeface="Arial" pitchFamily="34" charset="0"/>
              </a:rPr>
              <a:t>wzbogaceniowy</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Czysta i sucha słoma, która jest regularnie uzupełniana, posiada wszystkie właściwości, które są atrakcyjne dla świń, jest jadalna, nadaje się do żucia, pozwala na rycie i jest zniszczalne.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Słoma stymuluje zachowanie eksploracyjne. Badania wykazują, że </a:t>
            </a:r>
            <a:r>
              <a:rPr kumimoji="0" lang="pl-PL" sz="2000" b="0" i="0" u="none" strike="noStrike" cap="none" normalizeH="0" baseline="0" dirty="0">
                <a:ln>
                  <a:noFill/>
                </a:ln>
                <a:solidFill>
                  <a:srgbClr val="222222"/>
                </a:solidFill>
                <a:effectLst/>
                <a:latin typeface="+mj-lt"/>
                <a:ea typeface="Times New Roman" pitchFamily="18" charset="0"/>
                <a:cs typeface="Cambria Math" pitchFamily="18" charset="0"/>
              </a:rPr>
              <a:t>​​</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zachowanie eksploracyjne wzrasta, gdy dostępna jest większa ilość słomy.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a:t>
            </a:r>
            <a:r>
              <a:rPr kumimoji="0" lang="pl-PL" sz="2000" b="0" i="0" u="none" strike="noStrike" cap="none" normalizeH="0" baseline="0" dirty="0" err="1">
                <a:ln>
                  <a:noFill/>
                </a:ln>
                <a:solidFill>
                  <a:srgbClr val="222222"/>
                </a:solidFill>
                <a:effectLst/>
                <a:latin typeface="+mj-lt"/>
                <a:ea typeface="Times New Roman" pitchFamily="18" charset="0"/>
                <a:cs typeface="Arial" pitchFamily="34" charset="0"/>
              </a:rPr>
              <a:t>Studnitz</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 et al. 2007)</a:t>
            </a:r>
            <a:endParaRPr kumimoji="0" lang="pl-PL" sz="2000" b="0" i="0" u="none" strike="noStrike" cap="none" normalizeH="0" baseline="0" dirty="0">
              <a:ln>
                <a:noFill/>
              </a:ln>
              <a:solidFill>
                <a:schemeClr val="tx1"/>
              </a:solidFill>
              <a:effectLst/>
              <a:latin typeface="+mj-lt"/>
            </a:endParaRPr>
          </a:p>
        </p:txBody>
      </p:sp>
      <p:pic>
        <p:nvPicPr>
          <p:cNvPr id="3" name="Picture 9"/>
          <p:cNvPicPr>
            <a:picLocks noChangeAspect="1" noChangeArrowheads="1"/>
          </p:cNvPicPr>
          <p:nvPr/>
        </p:nvPicPr>
        <p:blipFill>
          <a:blip r:embed="rId2" cstate="print"/>
          <a:srcRect/>
          <a:stretch>
            <a:fillRect/>
          </a:stretch>
        </p:blipFill>
        <p:spPr bwMode="auto">
          <a:xfrm>
            <a:off x="107504" y="3356992"/>
            <a:ext cx="4105275" cy="33909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sz="quarter" idx="4294967295"/>
          </p:nvPr>
        </p:nvSpPr>
        <p:spPr>
          <a:xfrm>
            <a:off x="179512" y="764704"/>
            <a:ext cx="8244408" cy="4873625"/>
          </a:xfrm>
        </p:spPr>
        <p:txBody>
          <a:bodyPr>
            <a:normAutofit fontScale="92500"/>
          </a:bodyPr>
          <a:lstStyle/>
          <a:p>
            <a:pPr>
              <a:buNone/>
            </a:pPr>
            <a:r>
              <a:rPr lang="pl-PL" dirty="0"/>
              <a:t>   Chociaż czysta i obfita ściółka ze słomy jest uważana za dobry sposób wzbogacenia środowiska dla świń, nie nadaje się do zastosowania we wszystkich systemach utrzymania lub w każdym klimacie. </a:t>
            </a:r>
            <a:br>
              <a:rPr lang="pl-PL" dirty="0"/>
            </a:br>
            <a:br>
              <a:rPr lang="pl-PL" dirty="0"/>
            </a:br>
            <a:r>
              <a:rPr lang="pl-PL" dirty="0"/>
              <a:t>W takim przypadku, można zastosować inne materiały, o których mowa w przepisach (na przykład, kompost grzybowy, trociny lub torf). </a:t>
            </a:r>
            <a:br>
              <a:rPr lang="pl-PL" dirty="0"/>
            </a:br>
            <a:br>
              <a:rPr lang="pl-PL" dirty="0"/>
            </a:br>
            <a:r>
              <a:rPr lang="pl-PL" dirty="0"/>
              <a:t>Inne materiały nie wymienione w przepisach, mogą również być właściwe, pod warunkiem, że spełniają wymogi prawne i pozwalają na "właściwego dochodzenia i nie stanowią zagrożenia zdrowia  zwierząt (np. łupiny orzechów, </a:t>
            </a:r>
            <a:r>
              <a:rPr lang="pl-PL" dirty="0" err="1"/>
              <a:t>miskant</a:t>
            </a:r>
            <a:r>
              <a:rPr lang="pl-PL" dirty="0"/>
              <a:t>, rozdrobnione drewno lub kolby kukurydzy).</a:t>
            </a:r>
          </a:p>
          <a:p>
            <a:endParaRPr lang="pl-PL"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836712"/>
            <a:ext cx="7920880" cy="1754326"/>
          </a:xfrm>
          <a:prstGeom prst="rect">
            <a:avLst/>
          </a:prstGeom>
        </p:spPr>
        <p:txBody>
          <a:bodyPr wrap="square">
            <a:spAutoFit/>
          </a:bodyPr>
          <a:lstStyle/>
          <a:p>
            <a:pPr>
              <a:lnSpc>
                <a:spcPct val="90000"/>
              </a:lnSpc>
              <a:buFont typeface="Arial" charset="0"/>
              <a:buNone/>
            </a:pPr>
            <a:r>
              <a:rPr lang="en-GB" sz="2000" i="1" dirty="0">
                <a:latin typeface="Lucida Sans" pitchFamily="34" charset="0"/>
                <a:ea typeface="ＭＳ Ｐゴシック" pitchFamily="34" charset="-128"/>
              </a:rPr>
              <a:t>“</a:t>
            </a:r>
            <a:r>
              <a:rPr lang="pl-PL" sz="2000" i="1" dirty="0">
                <a:latin typeface="Lucida Sans" pitchFamily="34" charset="0"/>
                <a:ea typeface="ＭＳ Ｐゴシック" pitchFamily="34" charset="-128"/>
              </a:rPr>
              <a:t>Chociaż niepoddające się niszczeniu przedmioty takie łańcuchy czy opony nie są wystarczające do zaspokojenia potrzeb manipulacyjnych świń, mogą być stosowane dodatkowo przy zapewnieniu zniszczalnych i pozwalających na rycie materiałów, ale nie mogą ich zastępować.</a:t>
            </a:r>
            <a:r>
              <a:rPr lang="en-GB" sz="2000" i="1" dirty="0">
                <a:latin typeface="Lucida Sans" pitchFamily="34" charset="0"/>
                <a:ea typeface="ＭＳ Ｐゴシック" pitchFamily="34" charset="-128"/>
              </a:rPr>
              <a:t>”</a:t>
            </a:r>
            <a:r>
              <a:rPr lang="en-GB" sz="2000" dirty="0">
                <a:latin typeface="Lucida Sans" pitchFamily="34" charset="0"/>
                <a:ea typeface="ＭＳ Ｐゴシック" pitchFamily="34" charset="-128"/>
              </a:rPr>
              <a:t> </a:t>
            </a:r>
            <a:endParaRPr lang="pl-PL" sz="2000" dirty="0">
              <a:latin typeface="Lucida Sans" pitchFamily="34" charset="0"/>
              <a:ea typeface="ＭＳ Ｐゴシック" pitchFamily="34" charset="-128"/>
            </a:endParaRPr>
          </a:p>
          <a:p>
            <a:pPr>
              <a:lnSpc>
                <a:spcPct val="90000"/>
              </a:lnSpc>
              <a:buFont typeface="Arial" charset="0"/>
              <a:buNone/>
            </a:pPr>
            <a:r>
              <a:rPr lang="en-GB" sz="2000" dirty="0">
                <a:latin typeface="Lucida Sans" pitchFamily="34" charset="0"/>
                <a:ea typeface="ＭＳ Ｐゴシック" pitchFamily="34" charset="-128"/>
              </a:rPr>
              <a:t>(EFSA, 2007a)</a:t>
            </a:r>
            <a:endParaRPr lang="en-GB" sz="2000" i="1" dirty="0">
              <a:latin typeface="Lucida Sans" pitchFamily="34" charset="0"/>
              <a:ea typeface="ＭＳ Ｐゴシック" pitchFamily="34" charset="-128"/>
            </a:endParaRPr>
          </a:p>
        </p:txBody>
      </p:sp>
      <p:sp>
        <p:nvSpPr>
          <p:cNvPr id="3" name="Prostokąt 2"/>
          <p:cNvSpPr/>
          <p:nvPr/>
        </p:nvSpPr>
        <p:spPr>
          <a:xfrm>
            <a:off x="3635896" y="2780928"/>
            <a:ext cx="4968552" cy="1754326"/>
          </a:xfrm>
          <a:prstGeom prst="rect">
            <a:avLst/>
          </a:prstGeom>
        </p:spPr>
        <p:txBody>
          <a:bodyPr wrap="square">
            <a:spAutoFit/>
          </a:bodyPr>
          <a:lstStyle/>
          <a:p>
            <a:pPr>
              <a:buFont typeface="Arial" charset="0"/>
              <a:buNone/>
            </a:pPr>
            <a:r>
              <a:rPr lang="pl-PL" dirty="0">
                <a:ea typeface="ＭＳ Ｐゴシック" pitchFamily="34" charset="-128"/>
              </a:rPr>
              <a:t>Niektóre sposoby wzbogacania środowiska są lepsze od innych, jednakże połączenie różnego typu wzbogacenia, w tym ściółki,  sprzyja wzrostowi zachowań eksploracyjnych i manipulacyjnych.</a:t>
            </a:r>
            <a:endParaRPr lang="en-GB" dirty="0">
              <a:ea typeface="ＭＳ Ｐゴシック" pitchFamily="34" charset="-128"/>
            </a:endParaRPr>
          </a:p>
          <a:p>
            <a:pPr algn="r">
              <a:buNone/>
            </a:pPr>
            <a:r>
              <a:rPr lang="da-DK" dirty="0">
                <a:ea typeface="ＭＳ Ｐゴシック" pitchFamily="34" charset="-128"/>
              </a:rPr>
              <a:t>(Bracke et al., 2006)</a:t>
            </a:r>
          </a:p>
        </p:txBody>
      </p:sp>
      <p:pic>
        <p:nvPicPr>
          <p:cNvPr id="4" name="Picture 2"/>
          <p:cNvPicPr>
            <a:picLocks noChangeAspect="1" noChangeArrowheads="1"/>
          </p:cNvPicPr>
          <p:nvPr/>
        </p:nvPicPr>
        <p:blipFill>
          <a:blip r:embed="rId2" cstate="print"/>
          <a:srcRect/>
          <a:stretch>
            <a:fillRect/>
          </a:stretch>
        </p:blipFill>
        <p:spPr bwMode="auto">
          <a:xfrm>
            <a:off x="107504" y="2971800"/>
            <a:ext cx="2860675" cy="38862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467544" y="765175"/>
            <a:ext cx="7992888" cy="5360988"/>
          </a:xfrm>
        </p:spPr>
        <p:txBody>
          <a:bodyPr/>
          <a:lstStyle/>
          <a:p>
            <a:pPr marL="0" lvl="0" indent="0" fontAlgn="t">
              <a:spcBef>
                <a:spcPct val="0"/>
              </a:spcBef>
              <a:spcAft>
                <a:spcPct val="0"/>
              </a:spcAft>
              <a:buNone/>
            </a:pPr>
            <a:r>
              <a:rPr lang="pl-PL" sz="2000" dirty="0">
                <a:solidFill>
                  <a:srgbClr val="222222"/>
                </a:solidFill>
                <a:latin typeface="+mj-lt"/>
                <a:ea typeface="Times New Roman" pitchFamily="18" charset="0"/>
                <a:cs typeface="Arial" pitchFamily="34" charset="0"/>
              </a:rPr>
              <a:t>Jeśli nie jest możliwe zastosowanie ściółki np. w systemach rusztowych, materiał </a:t>
            </a:r>
            <a:r>
              <a:rPr lang="pl-PL" sz="2000" dirty="0" err="1">
                <a:solidFill>
                  <a:srgbClr val="222222"/>
                </a:solidFill>
                <a:latin typeface="+mj-lt"/>
                <a:ea typeface="Times New Roman" pitchFamily="18" charset="0"/>
                <a:cs typeface="Arial" pitchFamily="34" charset="0"/>
              </a:rPr>
              <a:t>wzbogaceniowy</a:t>
            </a:r>
            <a:r>
              <a:rPr lang="pl-PL" sz="2000" dirty="0">
                <a:solidFill>
                  <a:srgbClr val="222222"/>
                </a:solidFill>
                <a:latin typeface="+mj-lt"/>
                <a:ea typeface="Times New Roman" pitchFamily="18" charset="0"/>
                <a:cs typeface="Arial" pitchFamily="34" charset="0"/>
              </a:rPr>
              <a:t> może być podawany w podajnikach.  </a:t>
            </a:r>
            <a:endParaRPr lang="pl-PL" sz="2000" dirty="0">
              <a:latin typeface="+mj-lt"/>
            </a:endParaRPr>
          </a:p>
          <a:p>
            <a:pPr marL="0" lvl="0" indent="0" eaLnBrk="0" fontAlgn="t" hangingPunct="0">
              <a:spcBef>
                <a:spcPct val="0"/>
              </a:spcBef>
              <a:spcAft>
                <a:spcPct val="0"/>
              </a:spcAft>
              <a:buNone/>
            </a:pPr>
            <a:r>
              <a:rPr lang="pl-PL" sz="2000" dirty="0">
                <a:solidFill>
                  <a:srgbClr val="222222"/>
                </a:solidFill>
                <a:latin typeface="+mj-lt"/>
                <a:ea typeface="Times New Roman" pitchFamily="18" charset="0"/>
                <a:cs typeface="Arial" pitchFamily="34" charset="0"/>
              </a:rPr>
              <a:t>Uwaga: Inne materiały, takie jak siano, </a:t>
            </a:r>
            <a:r>
              <a:rPr lang="pl-PL" sz="2000" dirty="0" err="1">
                <a:solidFill>
                  <a:srgbClr val="222222"/>
                </a:solidFill>
                <a:latin typeface="+mj-lt"/>
                <a:ea typeface="Times New Roman" pitchFamily="18" charset="0"/>
                <a:cs typeface="Arial" pitchFamily="34" charset="0"/>
              </a:rPr>
              <a:t>alfalfa</a:t>
            </a:r>
            <a:r>
              <a:rPr lang="pl-PL" sz="2000" dirty="0">
                <a:solidFill>
                  <a:srgbClr val="222222"/>
                </a:solidFill>
                <a:latin typeface="+mj-lt"/>
                <a:ea typeface="Times New Roman" pitchFamily="18" charset="0"/>
                <a:cs typeface="Arial" pitchFamily="34" charset="0"/>
              </a:rPr>
              <a:t> lub kiszonki mogą być dobrą alternatywą dla słomy.</a:t>
            </a:r>
            <a:endParaRPr lang="pl-PL" sz="2000" dirty="0">
              <a:latin typeface="+mj-lt"/>
            </a:endParaRPr>
          </a:p>
          <a:p>
            <a:endParaRPr lang="pl-PL" dirty="0"/>
          </a:p>
          <a:p>
            <a:endParaRPr lang="pl-PL" dirty="0"/>
          </a:p>
          <a:p>
            <a:endParaRPr lang="pl-PL" dirty="0"/>
          </a:p>
          <a:p>
            <a:endParaRPr lang="pl-PL" dirty="0"/>
          </a:p>
          <a:p>
            <a:endParaRPr lang="pl-PL" dirty="0"/>
          </a:p>
          <a:p>
            <a:endParaRPr lang="pl-PL" dirty="0"/>
          </a:p>
          <a:p>
            <a:endParaRPr lang="pl-PL" sz="2000" dirty="0"/>
          </a:p>
        </p:txBody>
      </p:sp>
      <p:pic>
        <p:nvPicPr>
          <p:cNvPr id="4" name="Picture 2" descr="O:\EU WelNet\powerpoint photos\15.straw dispenser.jpg"/>
          <p:cNvPicPr>
            <a:picLocks noChangeAspect="1" noChangeArrowheads="1"/>
          </p:cNvPicPr>
          <p:nvPr/>
        </p:nvPicPr>
        <p:blipFill>
          <a:blip r:embed="rId2" cstate="print"/>
          <a:srcRect/>
          <a:stretch>
            <a:fillRect/>
          </a:stretch>
        </p:blipFill>
        <p:spPr bwMode="auto">
          <a:xfrm>
            <a:off x="251520" y="2636912"/>
            <a:ext cx="2527300" cy="295232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2843808" y="2636912"/>
            <a:ext cx="3024336" cy="2956699"/>
          </a:xfrm>
          <a:prstGeom prst="rect">
            <a:avLst/>
          </a:prstGeom>
          <a:noFill/>
          <a:ln w="9525">
            <a:noFill/>
            <a:miter lim="800000"/>
            <a:headEnd/>
            <a:tailEnd/>
          </a:ln>
          <a:effectLst/>
        </p:spPr>
      </p:pic>
      <p:pic>
        <p:nvPicPr>
          <p:cNvPr id="6" name="Picture 5"/>
          <p:cNvPicPr>
            <a:picLocks noChangeAspect="1" noChangeArrowheads="1"/>
          </p:cNvPicPr>
          <p:nvPr/>
        </p:nvPicPr>
        <p:blipFill>
          <a:blip r:embed="rId4" cstate="print"/>
          <a:srcRect/>
          <a:stretch>
            <a:fillRect/>
          </a:stretch>
        </p:blipFill>
        <p:spPr bwMode="auto">
          <a:xfrm>
            <a:off x="6012160" y="2564904"/>
            <a:ext cx="2526515" cy="3181097"/>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039422" cy="5505475"/>
          </a:xfrm>
        </p:spPr>
        <p:txBody>
          <a:bodyPr>
            <a:normAutofit/>
          </a:bodyPr>
          <a:lstStyle/>
          <a:p>
            <a:pPr>
              <a:buNone/>
            </a:pPr>
            <a:r>
              <a:rPr lang="pl-PL" sz="2000" dirty="0"/>
              <a:t>Materiał taki jak słoma może stwarzać problemy w przypadku,</a:t>
            </a:r>
          </a:p>
          <a:p>
            <a:pPr>
              <a:buNone/>
            </a:pPr>
            <a:r>
              <a:rPr lang="pl-PL" sz="2000" dirty="0"/>
              <a:t>gdy dostaje się do systemu odprowadzającego zanieczyszczenia ale</a:t>
            </a:r>
          </a:p>
          <a:p>
            <a:pPr>
              <a:buNone/>
            </a:pPr>
            <a:r>
              <a:rPr lang="pl-PL" sz="2000" dirty="0"/>
              <a:t>można tego uniknąć stosując odpowiednie sposoby podawania</a:t>
            </a:r>
          </a:p>
          <a:p>
            <a:pPr>
              <a:buNone/>
            </a:pPr>
            <a:r>
              <a:rPr lang="pl-PL" sz="2000" dirty="0"/>
              <a:t>słomy</a:t>
            </a:r>
            <a:r>
              <a:rPr lang="en-GB" sz="2000" dirty="0">
                <a:latin typeface="+mj-lt"/>
                <a:ea typeface="ＭＳ Ｐゴシック" pitchFamily="34" charset="-128"/>
              </a:rPr>
              <a:t>.</a:t>
            </a:r>
          </a:p>
          <a:p>
            <a:r>
              <a:rPr lang="pl-PL" sz="2000" dirty="0">
                <a:latin typeface="+mj-lt"/>
                <a:ea typeface="ＭＳ Ｐゴシック" pitchFamily="34" charset="-128"/>
              </a:rPr>
              <a:t>Wąskie szczeliny pomiędzy szczeblami podajnika zapobiegają wypadaniu zbyt dużej ilości słomy;</a:t>
            </a:r>
          </a:p>
          <a:p>
            <a:r>
              <a:rPr lang="pl-PL" sz="2000" dirty="0"/>
              <a:t>Zapewnienie materiału </a:t>
            </a:r>
            <a:r>
              <a:rPr lang="pl-PL" sz="2000" dirty="0" err="1"/>
              <a:t>wzbogaceniowego</a:t>
            </a:r>
            <a:r>
              <a:rPr lang="pl-PL" sz="2000" dirty="0"/>
              <a:t> w ilości, która powinna być zużyta w ciągu jednego dnia sprawia, że ​​pozostaje on interesujący dla zwierząt  i jest zużywany  w całości;</a:t>
            </a:r>
          </a:p>
          <a:p>
            <a:r>
              <a:rPr lang="pl-PL" sz="2000" dirty="0">
                <a:latin typeface="+mj-lt"/>
              </a:rPr>
              <a:t>Stosowanie słomy ciętej na kawałki, pomimo </a:t>
            </a:r>
          </a:p>
          <a:p>
            <a:pPr>
              <a:buNone/>
            </a:pPr>
            <a:r>
              <a:rPr lang="pl-PL" sz="2000" dirty="0">
                <a:latin typeface="+mj-lt"/>
              </a:rPr>
              <a:t>      iż taka słoma jest mniej interesująca dla świń;</a:t>
            </a:r>
          </a:p>
          <a:p>
            <a:r>
              <a:rPr lang="pl-PL" sz="2000" dirty="0">
                <a:latin typeface="+mj-lt"/>
              </a:rPr>
              <a:t>Umieszczanie podajników nad korytami </a:t>
            </a:r>
          </a:p>
          <a:p>
            <a:pPr>
              <a:buNone/>
            </a:pPr>
            <a:r>
              <a:rPr lang="pl-PL" sz="2000" dirty="0">
                <a:latin typeface="+mj-lt"/>
              </a:rPr>
              <a:t>     lub czystymi matami.</a:t>
            </a:r>
          </a:p>
        </p:txBody>
      </p:sp>
      <p:pic>
        <p:nvPicPr>
          <p:cNvPr id="4" name="Picture 3"/>
          <p:cNvPicPr>
            <a:picLocks noChangeAspect="1" noChangeArrowheads="1"/>
          </p:cNvPicPr>
          <p:nvPr/>
        </p:nvPicPr>
        <p:blipFill>
          <a:blip r:embed="rId2" cstate="print"/>
          <a:srcRect/>
          <a:stretch>
            <a:fillRect/>
          </a:stretch>
        </p:blipFill>
        <p:spPr bwMode="auto">
          <a:xfrm>
            <a:off x="6309046" y="4149080"/>
            <a:ext cx="2834954" cy="270892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548680"/>
            <a:ext cx="7992888" cy="5925145"/>
          </a:xfrm>
        </p:spPr>
        <p:txBody>
          <a:bodyPr>
            <a:normAutofit/>
          </a:bodyPr>
          <a:lstStyle/>
          <a:p>
            <a:pPr>
              <a:buNone/>
            </a:pPr>
            <a:r>
              <a:rPr lang="en-GB" sz="2000" i="1" dirty="0">
                <a:solidFill>
                  <a:srgbClr val="091543"/>
                </a:solidFill>
              </a:rPr>
              <a:t>“ …</a:t>
            </a:r>
            <a:r>
              <a:rPr lang="pl-PL" sz="2400" i="1" dirty="0">
                <a:solidFill>
                  <a:srgbClr val="091543"/>
                </a:solidFill>
              </a:rPr>
              <a:t>świnie muszą mieć stały dostęp do wystarczającej ilości materiału.</a:t>
            </a:r>
            <a:r>
              <a:rPr lang="en-GB" sz="2400" i="1" dirty="0">
                <a:solidFill>
                  <a:srgbClr val="091543"/>
                </a:solidFill>
              </a:rPr>
              <a:t>”</a:t>
            </a:r>
            <a:r>
              <a:rPr lang="pl-PL" sz="2400" dirty="0">
                <a:solidFill>
                  <a:srgbClr val="091543"/>
                </a:solidFill>
              </a:rPr>
              <a:t> </a:t>
            </a:r>
            <a:r>
              <a:rPr lang="pl-PL" sz="1600" dirty="0">
                <a:solidFill>
                  <a:srgbClr val="091543"/>
                </a:solidFill>
              </a:rPr>
              <a:t>Dyrektywa Rady </a:t>
            </a:r>
            <a:r>
              <a:rPr lang="en-GB" sz="1600" dirty="0">
                <a:solidFill>
                  <a:srgbClr val="091543"/>
                </a:solidFill>
              </a:rPr>
              <a:t>2008/120/</a:t>
            </a:r>
            <a:r>
              <a:rPr lang="pl-PL" sz="1600" dirty="0">
                <a:solidFill>
                  <a:srgbClr val="091543"/>
                </a:solidFill>
              </a:rPr>
              <a:t>WE</a:t>
            </a:r>
            <a:r>
              <a:rPr lang="en-GB" sz="1600" dirty="0">
                <a:solidFill>
                  <a:srgbClr val="091543"/>
                </a:solidFill>
              </a:rPr>
              <a:t>, </a:t>
            </a:r>
            <a:r>
              <a:rPr lang="pl-PL" sz="1600" dirty="0">
                <a:solidFill>
                  <a:srgbClr val="091543"/>
                </a:solidFill>
              </a:rPr>
              <a:t>Załącznik </a:t>
            </a:r>
            <a:r>
              <a:rPr lang="en-GB" sz="1600" dirty="0">
                <a:solidFill>
                  <a:srgbClr val="091543"/>
                </a:solidFill>
              </a:rPr>
              <a:t> 1, </a:t>
            </a:r>
            <a:r>
              <a:rPr lang="pl-PL" sz="1600" dirty="0" err="1">
                <a:solidFill>
                  <a:srgbClr val="091543"/>
                </a:solidFill>
              </a:rPr>
              <a:t>pkt</a:t>
            </a:r>
            <a:r>
              <a:rPr lang="en-GB" sz="1600" dirty="0">
                <a:solidFill>
                  <a:srgbClr val="091543"/>
                </a:solidFill>
              </a:rPr>
              <a:t> 4 </a:t>
            </a:r>
            <a:endParaRPr lang="pl-PL" sz="1600" dirty="0">
              <a:solidFill>
                <a:srgbClr val="091543"/>
              </a:solidFill>
            </a:endParaRPr>
          </a:p>
          <a:p>
            <a:pPr>
              <a:buNone/>
            </a:pPr>
            <a:endParaRPr lang="en-GB" sz="1600" dirty="0">
              <a:solidFill>
                <a:srgbClr val="091543"/>
              </a:solidFill>
            </a:endParaRPr>
          </a:p>
          <a:p>
            <a:r>
              <a:rPr lang="pl-PL" sz="2000" dirty="0"/>
              <a:t>W grupie świń, zarówno zachowanie dotyczące pobierania pokarmu jak i zachowania eksploracyjne są zsynchronizowane.</a:t>
            </a:r>
            <a:r>
              <a:rPr lang="en-GB" sz="2000" dirty="0">
                <a:solidFill>
                  <a:srgbClr val="091543"/>
                </a:solidFill>
              </a:rPr>
              <a:t> (Docking et al., 2008)</a:t>
            </a:r>
          </a:p>
          <a:p>
            <a:r>
              <a:rPr lang="pl-PL" sz="2000" dirty="0"/>
              <a:t>Występują dwa okresy kiedy zachowania eksploracyjne są szczególnie nasilone, rano i po południu, każdy z nich trwa  kilka godzin</a:t>
            </a:r>
            <a:r>
              <a:rPr lang="en-GB" sz="2000" dirty="0">
                <a:solidFill>
                  <a:srgbClr val="091543"/>
                </a:solidFill>
              </a:rPr>
              <a:t> (Olsen et al., 2000</a:t>
            </a:r>
            <a:r>
              <a:rPr lang="pl-PL" sz="2000" dirty="0">
                <a:solidFill>
                  <a:srgbClr val="091543"/>
                </a:solidFill>
              </a:rPr>
              <a:t>)</a:t>
            </a:r>
            <a:endParaRPr lang="pl-PL" sz="2000" dirty="0"/>
          </a:p>
          <a:p>
            <a:r>
              <a:rPr lang="pl-PL" sz="2000" dirty="0"/>
              <a:t>Podobnie jak materiał </a:t>
            </a:r>
            <a:r>
              <a:rPr lang="pl-PL" sz="2000" dirty="0" err="1"/>
              <a:t>wzbogaceniowy</a:t>
            </a:r>
            <a:r>
              <a:rPr lang="pl-PL" sz="2000" dirty="0"/>
              <a:t> powinien być właściwy, powinna być także odpowiednia jego ilość tak, aby każda świnia miała do niego dostęp wtedy gdy przejawia taką potrzebę.</a:t>
            </a:r>
          </a:p>
          <a:p>
            <a:pPr>
              <a:buNone/>
            </a:pPr>
            <a:r>
              <a:rPr lang="pl-PL" sz="2000" dirty="0"/>
              <a:t>    Dostarczanie zbyt małej ilości materiału </a:t>
            </a:r>
            <a:r>
              <a:rPr lang="pl-PL" sz="2000" dirty="0" err="1"/>
              <a:t>wzbogaceniowego</a:t>
            </a:r>
            <a:r>
              <a:rPr lang="pl-PL" sz="2000" dirty="0"/>
              <a:t> powoduje konkurowanie świń, co prowadzi do agresji. </a:t>
            </a:r>
            <a:r>
              <a:rPr lang="en-GB" sz="2000" dirty="0">
                <a:solidFill>
                  <a:srgbClr val="091543"/>
                </a:solidFill>
              </a:rPr>
              <a:t>(Van de </a:t>
            </a:r>
            <a:r>
              <a:rPr lang="en-GB" sz="2000" dirty="0" err="1">
                <a:solidFill>
                  <a:srgbClr val="091543"/>
                </a:solidFill>
              </a:rPr>
              <a:t>Weerd</a:t>
            </a:r>
            <a:r>
              <a:rPr lang="en-GB" sz="2000" dirty="0">
                <a:solidFill>
                  <a:srgbClr val="091543"/>
                </a:solidFill>
              </a:rPr>
              <a:t> et al., 2006)</a:t>
            </a:r>
          </a:p>
          <a:p>
            <a:pPr>
              <a:buNone/>
            </a:pPr>
            <a:endParaRPr lang="pl-PL"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468313" y="476673"/>
            <a:ext cx="8280151" cy="5649490"/>
          </a:xfrm>
        </p:spPr>
        <p:txBody>
          <a:bodyPr>
            <a:normAutofit lnSpcReduction="10000"/>
          </a:bodyPr>
          <a:lstStyle/>
          <a:p>
            <a:pPr algn="r" fontAlgn="t">
              <a:buNone/>
            </a:pPr>
            <a:r>
              <a:rPr lang="pl-PL" sz="2000" dirty="0"/>
              <a:t>  Usytuowanie materiałów i przedmiotów </a:t>
            </a:r>
          </a:p>
          <a:p>
            <a:pPr algn="r" fontAlgn="t">
              <a:buNone/>
            </a:pPr>
            <a:r>
              <a:rPr lang="pl-PL" sz="2000" dirty="0"/>
              <a:t>wzbogacających wpływa na interakcje </a:t>
            </a:r>
          </a:p>
          <a:p>
            <a:pPr algn="r" fontAlgn="t">
              <a:buNone/>
            </a:pPr>
            <a:r>
              <a:rPr lang="pl-PL" sz="2000" dirty="0"/>
              <a:t>zwierząt z dostarczonym </a:t>
            </a:r>
          </a:p>
          <a:p>
            <a:pPr algn="r" fontAlgn="t">
              <a:buNone/>
            </a:pPr>
            <a:r>
              <a:rPr lang="pl-PL" sz="2000" dirty="0"/>
              <a:t>materiałem i im niżej umieszczony </a:t>
            </a:r>
          </a:p>
          <a:p>
            <a:pPr algn="r" fontAlgn="t">
              <a:buNone/>
            </a:pPr>
            <a:r>
              <a:rPr lang="pl-PL" sz="2000" dirty="0"/>
              <a:t>jest materiał tym lepiej.</a:t>
            </a:r>
          </a:p>
          <a:p>
            <a:pPr fontAlgn="t"/>
            <a:br>
              <a:rPr lang="pl-PL" sz="2000" dirty="0"/>
            </a:br>
            <a:endParaRPr lang="pl-PL" sz="2000" dirty="0"/>
          </a:p>
          <a:p>
            <a:pPr fontAlgn="t"/>
            <a:endParaRPr lang="pl-PL" sz="2000" dirty="0"/>
          </a:p>
          <a:p>
            <a:pPr fontAlgn="t">
              <a:buNone/>
            </a:pPr>
            <a:r>
              <a:rPr lang="pl-PL" sz="2000" dirty="0"/>
              <a:t>Oferowanie materiału </a:t>
            </a:r>
            <a:r>
              <a:rPr lang="pl-PL" sz="2000" dirty="0" err="1"/>
              <a:t>wzbogaceniowego</a:t>
            </a:r>
            <a:r>
              <a:rPr lang="pl-PL" sz="2000" dirty="0"/>
              <a:t> na różnych wysokościach,</a:t>
            </a:r>
          </a:p>
          <a:p>
            <a:pPr fontAlgn="t">
              <a:buNone/>
            </a:pPr>
            <a:r>
              <a:rPr lang="pl-PL" sz="2000" dirty="0"/>
              <a:t>wykazało, że świnie spędzają więcej czasu manipulując obiektami na</a:t>
            </a:r>
          </a:p>
          <a:p>
            <a:pPr fontAlgn="t">
              <a:buNone/>
            </a:pPr>
            <a:r>
              <a:rPr lang="pl-PL" sz="2000" dirty="0"/>
              <a:t>poziomie podłogi w porównaniu do obiektów </a:t>
            </a:r>
          </a:p>
          <a:p>
            <a:pPr fontAlgn="t">
              <a:buNone/>
            </a:pPr>
            <a:r>
              <a:rPr lang="pl-PL" sz="2000" dirty="0"/>
              <a:t>zawieszonych 5 cm nad podłogą. </a:t>
            </a:r>
          </a:p>
          <a:p>
            <a:pPr fontAlgn="t">
              <a:buNone/>
            </a:pPr>
            <a:r>
              <a:rPr lang="pl-PL" sz="2000" dirty="0"/>
              <a:t>Podobnie, świnie manipulują nisko zawieszonymi  </a:t>
            </a:r>
          </a:p>
          <a:p>
            <a:pPr fontAlgn="t">
              <a:buNone/>
            </a:pPr>
            <a:r>
              <a:rPr lang="pl-PL" sz="2000" dirty="0"/>
              <a:t>obiektami częściej niż przedmiotami zawieszonymi </a:t>
            </a:r>
          </a:p>
          <a:p>
            <a:pPr fontAlgn="t">
              <a:buNone/>
            </a:pPr>
            <a:r>
              <a:rPr lang="pl-PL" sz="2000" dirty="0"/>
              <a:t>na poziomie pyska.  (</a:t>
            </a:r>
            <a:r>
              <a:rPr lang="pl-PL" sz="2000" dirty="0" err="1"/>
              <a:t>Courboulay</a:t>
            </a:r>
            <a:r>
              <a:rPr lang="pl-PL" sz="2000" dirty="0"/>
              <a:t>, 2011)</a:t>
            </a:r>
          </a:p>
          <a:p>
            <a:endParaRPr lang="pl-PL" dirty="0"/>
          </a:p>
        </p:txBody>
      </p:sp>
      <p:pic>
        <p:nvPicPr>
          <p:cNvPr id="5" name="Picture 2" descr="O:\EU WelNet\powerpoint photos\12.chew plastic pipe.jpg"/>
          <p:cNvPicPr>
            <a:picLocks noChangeAspect="1" noChangeArrowheads="1"/>
          </p:cNvPicPr>
          <p:nvPr/>
        </p:nvPicPr>
        <p:blipFill>
          <a:blip r:embed="rId2" cstate="print"/>
          <a:srcRect/>
          <a:stretch>
            <a:fillRect/>
          </a:stretch>
        </p:blipFill>
        <p:spPr bwMode="auto">
          <a:xfrm>
            <a:off x="6623050" y="4457969"/>
            <a:ext cx="2520950" cy="2400031"/>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539552" y="188640"/>
            <a:ext cx="2775125" cy="2759267"/>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539552" y="404664"/>
            <a:ext cx="7720136" cy="6097761"/>
          </a:xfrm>
        </p:spPr>
        <p:txBody>
          <a:bodyPr>
            <a:normAutofit/>
          </a:bodyPr>
          <a:lstStyle/>
          <a:p>
            <a:pPr>
              <a:buNone/>
            </a:pPr>
            <a:r>
              <a:rPr lang="pl-PL" sz="2000" dirty="0">
                <a:solidFill>
                  <a:srgbClr val="091543"/>
                </a:solidFill>
                <a:latin typeface="+mj-lt"/>
              </a:rPr>
              <a:t>Ponadto dyrektywa Rady 2008/120/WE stanowi, iż żaden</a:t>
            </a:r>
          </a:p>
          <a:p>
            <a:pPr>
              <a:buNone/>
            </a:pPr>
            <a:r>
              <a:rPr lang="pl-PL" sz="2000" dirty="0">
                <a:solidFill>
                  <a:srgbClr val="091543"/>
                </a:solidFill>
                <a:latin typeface="+mj-lt"/>
              </a:rPr>
              <a:t>materiał </a:t>
            </a:r>
            <a:r>
              <a:rPr lang="pl-PL" sz="2000" dirty="0" err="1">
                <a:solidFill>
                  <a:srgbClr val="091543"/>
                </a:solidFill>
                <a:latin typeface="+mj-lt"/>
              </a:rPr>
              <a:t>wzbogaceniowy</a:t>
            </a:r>
            <a:r>
              <a:rPr lang="pl-PL" sz="2000" dirty="0">
                <a:solidFill>
                  <a:srgbClr val="091543"/>
                </a:solidFill>
                <a:latin typeface="+mj-lt"/>
              </a:rPr>
              <a:t> dostarczony świniom nie może </a:t>
            </a:r>
          </a:p>
          <a:p>
            <a:pPr>
              <a:buNone/>
            </a:pPr>
            <a:r>
              <a:rPr lang="en-GB" sz="2000" i="1" dirty="0">
                <a:solidFill>
                  <a:srgbClr val="091543"/>
                </a:solidFill>
                <a:latin typeface="+mj-lt"/>
              </a:rPr>
              <a:t>“ </a:t>
            </a:r>
            <a:r>
              <a:rPr lang="pl-PL" sz="2000" i="1" dirty="0">
                <a:solidFill>
                  <a:srgbClr val="091543"/>
                </a:solidFill>
                <a:latin typeface="+mj-lt"/>
              </a:rPr>
              <a:t>zagrażać zdrowiu zwierząt</a:t>
            </a:r>
            <a:r>
              <a:rPr lang="en-GB" sz="2000" i="1" dirty="0">
                <a:solidFill>
                  <a:srgbClr val="091543"/>
                </a:solidFill>
                <a:latin typeface="+mj-lt"/>
              </a:rPr>
              <a:t>.”</a:t>
            </a:r>
            <a:r>
              <a:rPr lang="en-GB" sz="2000" dirty="0">
                <a:solidFill>
                  <a:srgbClr val="091543"/>
                </a:solidFill>
                <a:latin typeface="+mj-lt"/>
              </a:rPr>
              <a:t> </a:t>
            </a:r>
          </a:p>
          <a:p>
            <a:r>
              <a:rPr lang="pl-PL" sz="2000" dirty="0">
                <a:latin typeface="+mj-lt"/>
                <a:ea typeface="ＭＳ Ｐゴシック" pitchFamily="34" charset="-128"/>
              </a:rPr>
              <a:t>Nie właściwe zbierane i przechowywane siano jak również inne rodzaje paszy mogą być źródłem bakterii i grzybów. </a:t>
            </a:r>
            <a:endParaRPr lang="en-GB" sz="2000" dirty="0">
              <a:latin typeface="+mj-lt"/>
              <a:ea typeface="ＭＳ Ｐゴシック" pitchFamily="34" charset="-128"/>
            </a:endParaRPr>
          </a:p>
          <a:p>
            <a:r>
              <a:rPr lang="pl-PL" sz="2000" dirty="0">
                <a:latin typeface="+mj-lt"/>
                <a:ea typeface="ＭＳ Ｐゴシック" pitchFamily="34" charset="-128"/>
              </a:rPr>
              <a:t>Brudne przedmioty dostarczone świniom jako materiał </a:t>
            </a:r>
            <a:r>
              <a:rPr lang="pl-PL" sz="2000" dirty="0" err="1">
                <a:latin typeface="+mj-lt"/>
                <a:ea typeface="ＭＳ Ｐゴシック" pitchFamily="34" charset="-128"/>
              </a:rPr>
              <a:t>wzbogaceniowy</a:t>
            </a:r>
            <a:r>
              <a:rPr lang="pl-PL" sz="2000" dirty="0">
                <a:latin typeface="+mj-lt"/>
                <a:ea typeface="ＭＳ Ｐゴシック" pitchFamily="34" charset="-128"/>
              </a:rPr>
              <a:t> mogą stanowić rezerwuar chorobotwórczych bakterii i wirusów</a:t>
            </a:r>
            <a:r>
              <a:rPr lang="en-GB" sz="2000" dirty="0">
                <a:latin typeface="+mj-lt"/>
                <a:ea typeface="ＭＳ Ｐゴシック" pitchFamily="34" charset="-128"/>
              </a:rPr>
              <a:t>.</a:t>
            </a:r>
          </a:p>
          <a:p>
            <a:r>
              <a:rPr lang="pl-PL" sz="2000" dirty="0"/>
              <a:t>Jedną z cech materiału </a:t>
            </a:r>
            <a:r>
              <a:rPr lang="pl-PL" sz="2000" dirty="0" err="1"/>
              <a:t>wzbogaceniowego</a:t>
            </a:r>
            <a:r>
              <a:rPr lang="pl-PL" sz="2000" dirty="0"/>
              <a:t> jest możliwość zniszczenia, jednak sposób w jaki ulega on zniszczeniu może stanowić zagrożenie dla świń np. drzazgi z miękkiego drewna takiego jak sosna lub paski metalu w oponach.</a:t>
            </a:r>
          </a:p>
          <a:p>
            <a:r>
              <a:rPr lang="pl-PL" sz="2000" dirty="0"/>
              <a:t>Materiały dostarczane świniom nie mogą być trujące.</a:t>
            </a:r>
          </a:p>
          <a:p>
            <a:pPr>
              <a:buNone/>
            </a:pPr>
            <a:endParaRPr lang="pl-PL"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4294967295"/>
          </p:nvPr>
        </p:nvPicPr>
        <p:blipFill>
          <a:blip r:embed="rId2" cstate="print"/>
          <a:stretch>
            <a:fillRect/>
          </a:stretch>
        </p:blipFill>
        <p:spPr bwMode="auto">
          <a:xfrm>
            <a:off x="0" y="3324225"/>
            <a:ext cx="3097213" cy="3335338"/>
          </a:xfrm>
          <a:prstGeom prst="rect">
            <a:avLst/>
          </a:prstGeom>
          <a:noFill/>
          <a:ln w="9525">
            <a:noFill/>
            <a:miter lim="800000"/>
            <a:headEnd/>
            <a:tailEnd/>
          </a:ln>
        </p:spPr>
      </p:pic>
      <p:pic>
        <p:nvPicPr>
          <p:cNvPr id="4" name="Picture 2" descr="O:\EU WelNet\powerpoint photos\17.dirty toys.jpg"/>
          <p:cNvPicPr>
            <a:picLocks noChangeAspect="1" noChangeArrowheads="1"/>
          </p:cNvPicPr>
          <p:nvPr/>
        </p:nvPicPr>
        <p:blipFill>
          <a:blip r:embed="rId3" cstate="print"/>
          <a:srcRect/>
          <a:stretch>
            <a:fillRect/>
          </a:stretch>
        </p:blipFill>
        <p:spPr bwMode="auto">
          <a:xfrm>
            <a:off x="179512" y="332656"/>
            <a:ext cx="2113338" cy="2303810"/>
          </a:xfrm>
          <a:prstGeom prst="rect">
            <a:avLst/>
          </a:prstGeom>
          <a:noFill/>
          <a:ln w="9525">
            <a:noFill/>
            <a:miter lim="800000"/>
            <a:headEnd/>
            <a:tailEnd/>
          </a:ln>
        </p:spPr>
      </p:pic>
      <p:pic>
        <p:nvPicPr>
          <p:cNvPr id="6" name="Picture 4" descr="O:\EU WelNet\powerpoint photos\17.out of reach plastic pipe.jpg"/>
          <p:cNvPicPr>
            <a:picLocks noChangeAspect="1" noChangeArrowheads="1"/>
          </p:cNvPicPr>
          <p:nvPr/>
        </p:nvPicPr>
        <p:blipFill>
          <a:blip r:embed="rId4" cstate="print"/>
          <a:srcRect/>
          <a:stretch>
            <a:fillRect/>
          </a:stretch>
        </p:blipFill>
        <p:spPr>
          <a:xfrm>
            <a:off x="3131840" y="188640"/>
            <a:ext cx="2016224" cy="3384550"/>
          </a:xfrm>
          <a:prstGeom prst="rect">
            <a:avLst/>
          </a:prstGeom>
        </p:spPr>
      </p:pic>
      <p:sp>
        <p:nvSpPr>
          <p:cNvPr id="8" name="pole tekstowe 7"/>
          <p:cNvSpPr txBox="1"/>
          <p:nvPr/>
        </p:nvSpPr>
        <p:spPr>
          <a:xfrm>
            <a:off x="3275856" y="3645024"/>
            <a:ext cx="5616623" cy="1938992"/>
          </a:xfrm>
          <a:prstGeom prst="rect">
            <a:avLst/>
          </a:prstGeom>
          <a:noFill/>
        </p:spPr>
        <p:txBody>
          <a:bodyPr wrap="square" rtlCol="0">
            <a:spAutoFit/>
          </a:bodyPr>
          <a:lstStyle/>
          <a:p>
            <a:pPr marL="541338" indent="-541338" eaLnBrk="0" hangingPunct="0">
              <a:buFont typeface="Arial" charset="0"/>
              <a:buNone/>
            </a:pPr>
            <a:r>
              <a:rPr lang="pl-PL" sz="2000" dirty="0">
                <a:solidFill>
                  <a:srgbClr val="091543"/>
                </a:solidFill>
              </a:rPr>
              <a:t>Materiał </a:t>
            </a:r>
            <a:r>
              <a:rPr lang="pl-PL" sz="2000" dirty="0" err="1">
                <a:solidFill>
                  <a:srgbClr val="091543"/>
                </a:solidFill>
              </a:rPr>
              <a:t>wzbogaceniowy</a:t>
            </a:r>
            <a:r>
              <a:rPr lang="pl-PL" sz="2000" dirty="0">
                <a:solidFill>
                  <a:srgbClr val="091543"/>
                </a:solidFill>
              </a:rPr>
              <a:t>, który jest</a:t>
            </a:r>
          </a:p>
          <a:p>
            <a:pPr marL="541338" indent="-541338" eaLnBrk="0" hangingPunct="0">
              <a:buFont typeface="Arial" charset="0"/>
              <a:buNone/>
            </a:pPr>
            <a:r>
              <a:rPr lang="pl-PL" sz="2000" dirty="0">
                <a:solidFill>
                  <a:srgbClr val="091543"/>
                </a:solidFill>
              </a:rPr>
              <a:t>zabrudzony odchodami lub jest</a:t>
            </a:r>
          </a:p>
          <a:p>
            <a:pPr marL="541338" indent="-541338" eaLnBrk="0" hangingPunct="0">
              <a:buFont typeface="Arial" charset="0"/>
              <a:buNone/>
            </a:pPr>
            <a:r>
              <a:rPr lang="pl-PL" sz="2000" dirty="0">
                <a:solidFill>
                  <a:srgbClr val="091543"/>
                </a:solidFill>
              </a:rPr>
              <a:t>umieszczony w sposób, który uniemożliwia</a:t>
            </a:r>
          </a:p>
          <a:p>
            <a:pPr marL="541338" indent="-541338" eaLnBrk="0" hangingPunct="0">
              <a:buFont typeface="Arial" charset="0"/>
              <a:buNone/>
            </a:pPr>
            <a:r>
              <a:rPr lang="pl-PL" sz="2000" dirty="0">
                <a:solidFill>
                  <a:srgbClr val="091543"/>
                </a:solidFill>
              </a:rPr>
              <a:t>jego dosięgnięcie, nie jest właściwy ani z</a:t>
            </a:r>
          </a:p>
          <a:p>
            <a:pPr marL="541338" indent="-541338" eaLnBrk="0" hangingPunct="0">
              <a:buFont typeface="Arial" charset="0"/>
              <a:buNone/>
            </a:pPr>
            <a:r>
              <a:rPr lang="pl-PL" sz="2000" dirty="0">
                <a:solidFill>
                  <a:srgbClr val="091543"/>
                </a:solidFill>
              </a:rPr>
              <a:t>punktu widzenia realizacji potrzeb świń </a:t>
            </a:r>
          </a:p>
          <a:p>
            <a:pPr marL="541338" indent="-541338" eaLnBrk="0" hangingPunct="0">
              <a:buFont typeface="Arial" charset="0"/>
              <a:buNone/>
            </a:pPr>
            <a:r>
              <a:rPr lang="pl-PL" sz="2000" dirty="0">
                <a:solidFill>
                  <a:srgbClr val="091543"/>
                </a:solidFill>
              </a:rPr>
              <a:t>ani z punktu widzenia przepisów prawa. </a:t>
            </a:r>
            <a:endParaRPr lang="en-GB" sz="2000" dirty="0">
              <a:solidFill>
                <a:srgbClr val="09154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333375"/>
            <a:ext cx="8928100" cy="6048375"/>
          </a:xfrm>
        </p:spPr>
        <p:txBody>
          <a:bodyPr>
            <a:normAutofit fontScale="25000" lnSpcReduction="20000"/>
          </a:bodyPr>
          <a:lstStyle/>
          <a:p>
            <a:pPr>
              <a:spcBef>
                <a:spcPct val="0"/>
              </a:spcBef>
              <a:buNone/>
            </a:pPr>
            <a:r>
              <a:rPr lang="pl-PL" sz="8000" b="1" dirty="0">
                <a:ea typeface="ＭＳ Ｐゴシック" pitchFamily="34" charset="-128"/>
              </a:rPr>
              <a:t>Dyrektywa Rady </a:t>
            </a:r>
            <a:r>
              <a:rPr lang="en-GB" sz="8000" b="1" dirty="0">
                <a:ea typeface="ＭＳ Ｐゴシック" pitchFamily="34" charset="-128"/>
              </a:rPr>
              <a:t>2008/120/EC</a:t>
            </a:r>
            <a:r>
              <a:rPr lang="pl-PL" sz="8000" b="1" dirty="0">
                <a:ea typeface="ＭＳ Ｐゴシック" pitchFamily="34" charset="-128"/>
              </a:rPr>
              <a:t> </a:t>
            </a:r>
            <a:r>
              <a:rPr lang="en-GB" sz="8000" b="1" dirty="0" err="1">
                <a:ea typeface="ＭＳ Ｐゴシック" pitchFamily="34" charset="-128"/>
              </a:rPr>
              <a:t>Paragra</a:t>
            </a:r>
            <a:r>
              <a:rPr lang="pl-PL" sz="8000" b="1" dirty="0">
                <a:ea typeface="ＭＳ Ｐゴシック" pitchFamily="34" charset="-128"/>
              </a:rPr>
              <a:t>f</a:t>
            </a:r>
            <a:r>
              <a:rPr lang="en-GB" sz="8000" b="1" dirty="0">
                <a:ea typeface="ＭＳ Ｐゴシック" pitchFamily="34" charset="-128"/>
              </a:rPr>
              <a:t> 4 </a:t>
            </a:r>
            <a:r>
              <a:rPr lang="pl-PL" sz="8000" b="1" dirty="0">
                <a:ea typeface="ＭＳ Ｐゴシック" pitchFamily="34" charset="-128"/>
              </a:rPr>
              <a:t>Załącznika I </a:t>
            </a:r>
            <a:endParaRPr lang="en-GB" sz="8000" b="1" dirty="0">
              <a:ea typeface="ＭＳ Ｐゴシック" pitchFamily="34" charset="-128"/>
            </a:endParaRPr>
          </a:p>
          <a:p>
            <a:pPr>
              <a:buNone/>
            </a:pPr>
            <a:r>
              <a:rPr lang="en-GB" sz="8000" i="1" dirty="0">
                <a:ea typeface="ＭＳ Ｐゴシック" pitchFamily="34" charset="-128"/>
              </a:rPr>
              <a:t>“ …</a:t>
            </a:r>
            <a:r>
              <a:rPr lang="pl-PL" sz="8000" dirty="0"/>
              <a:t> </a:t>
            </a:r>
            <a:r>
              <a:rPr lang="pl-PL" sz="8000" i="1" dirty="0"/>
              <a:t>świnie muszą mieć stały dostęp do wystarczającej ilości materiału, który mogą ruszać i w nim grzebać, takiego jak słoma, siano, drewno, trociny, kompost grzybniowy, torf lub mieszanki takich materiałów, bez narażenia na szwank zdrowia zwierząt.</a:t>
            </a:r>
            <a:r>
              <a:rPr lang="en-GB" sz="8000" i="1" dirty="0">
                <a:ea typeface="ＭＳ Ｐゴシック" pitchFamily="34" charset="-128"/>
              </a:rPr>
              <a:t>”</a:t>
            </a:r>
          </a:p>
          <a:p>
            <a:pPr>
              <a:spcBef>
                <a:spcPct val="0"/>
              </a:spcBef>
              <a:buNone/>
            </a:pPr>
            <a:endParaRPr lang="pl-PL" sz="8000" b="1" dirty="0"/>
          </a:p>
          <a:p>
            <a:pPr>
              <a:spcBef>
                <a:spcPct val="0"/>
              </a:spcBef>
              <a:buNone/>
            </a:pPr>
            <a:r>
              <a:rPr lang="pl-PL" sz="8000" b="1" dirty="0"/>
              <a:t>  Rozporządzenia </a:t>
            </a:r>
            <a:r>
              <a:rPr lang="pl-PL" sz="8000" b="1" dirty="0" err="1"/>
              <a:t>MRiRW</a:t>
            </a:r>
            <a:endParaRPr lang="pl-PL" sz="8000" b="1" dirty="0"/>
          </a:p>
          <a:p>
            <a:pPr>
              <a:spcBef>
                <a:spcPct val="0"/>
              </a:spcBef>
              <a:buNone/>
            </a:pPr>
            <a:r>
              <a:rPr lang="pl-PL" sz="8000" b="1" dirty="0"/>
              <a:t>   §</a:t>
            </a:r>
            <a:r>
              <a:rPr lang="pl-PL" sz="8000" dirty="0"/>
              <a:t> </a:t>
            </a:r>
            <a:r>
              <a:rPr lang="pl-PL" sz="8000" b="1" dirty="0"/>
              <a:t>21.</a:t>
            </a:r>
            <a:r>
              <a:rPr lang="pl-PL" sz="8000" dirty="0"/>
              <a:t> </a:t>
            </a:r>
            <a:r>
              <a:rPr lang="pl-PL" sz="8000" i="1" dirty="0"/>
              <a:t>Świniom zapewnia się stały dostęp do materiałów i przedmiotów absorbujących ich uwagę, w szczególności słomy, siana, drewna i trocin, o jakości niewywierającej szkodliwego wpływu na ich zdrowie.</a:t>
            </a:r>
          </a:p>
          <a:p>
            <a:pPr>
              <a:spcBef>
                <a:spcPct val="0"/>
              </a:spcBef>
              <a:buNone/>
            </a:pPr>
            <a:endParaRPr lang="en-GB" sz="8000" dirty="0">
              <a:ea typeface="ＭＳ Ｐゴシック" pitchFamily="34" charset="-128"/>
            </a:endParaRPr>
          </a:p>
          <a:p>
            <a:pPr>
              <a:spcBef>
                <a:spcPct val="0"/>
              </a:spcBef>
              <a:buNone/>
            </a:pPr>
            <a:r>
              <a:rPr lang="pl-PL" sz="8000" b="1" dirty="0">
                <a:ea typeface="ＭＳ Ｐゴシック" pitchFamily="34" charset="-128"/>
              </a:rPr>
              <a:t>  Dyrektywa Rady </a:t>
            </a:r>
            <a:r>
              <a:rPr lang="en-GB" sz="8000" b="1" dirty="0">
                <a:ea typeface="ＭＳ Ｐゴシック" pitchFamily="34" charset="-128"/>
              </a:rPr>
              <a:t>2008/120/EC</a:t>
            </a:r>
            <a:r>
              <a:rPr lang="pl-PL" sz="8000" b="1" dirty="0">
                <a:ea typeface="ＭＳ Ｐゴシック" pitchFamily="34" charset="-128"/>
              </a:rPr>
              <a:t> </a:t>
            </a:r>
            <a:r>
              <a:rPr lang="en-GB" sz="8000" b="1" dirty="0" err="1">
                <a:ea typeface="ＭＳ Ｐゴシック" pitchFamily="34" charset="-128"/>
              </a:rPr>
              <a:t>Paragra</a:t>
            </a:r>
            <a:r>
              <a:rPr lang="pl-PL" sz="8000" b="1" dirty="0">
                <a:ea typeface="ＭＳ Ｐゴシック" pitchFamily="34" charset="-128"/>
              </a:rPr>
              <a:t>f</a:t>
            </a:r>
            <a:r>
              <a:rPr lang="en-GB" sz="8000" b="1" dirty="0">
                <a:ea typeface="ＭＳ Ｐゴシック" pitchFamily="34" charset="-128"/>
              </a:rPr>
              <a:t> 8 </a:t>
            </a:r>
            <a:r>
              <a:rPr lang="pl-PL" sz="8000" b="1" dirty="0">
                <a:ea typeface="ＭＳ Ｐゴシック" pitchFamily="34" charset="-128"/>
              </a:rPr>
              <a:t>Załącznika I </a:t>
            </a:r>
          </a:p>
          <a:p>
            <a:pPr>
              <a:spcBef>
                <a:spcPts val="0"/>
              </a:spcBef>
              <a:buNone/>
            </a:pPr>
            <a:r>
              <a:rPr lang="pl-PL" sz="8000" i="1" dirty="0"/>
              <a:t>  „Ani obcinania ogona, ani skracania kłów u prosiąt nie wolno wykonywać rutynowo, lecz tylko wtedy, gdy istnieją dowody na to, że wystąpiły obrażenia wymion loch albo uszu lub ogonów pozostałych świń. Przed wykonaniem tych zabiegów należy podjąć inne środki, żeby zapobiec obgryzaniu ogonów i innym zachowaniom, biorąc pod uwagę cechy środowiska i zagęszczenie hodowli. Z tego powodu nieodpowiednie warunki środowiskowe lub systemy zarządzania muszą być zmienione.”</a:t>
            </a:r>
          </a:p>
          <a:p>
            <a:pPr>
              <a:spcBef>
                <a:spcPct val="0"/>
              </a:spcBef>
              <a:buNone/>
            </a:pPr>
            <a:endParaRPr lang="pl-PL" sz="8000" dirty="0">
              <a:ea typeface="ＭＳ Ｐゴシック" pitchFamily="34" charset="-128"/>
            </a:endParaRPr>
          </a:p>
          <a:p>
            <a:pPr>
              <a:spcBef>
                <a:spcPct val="0"/>
              </a:spcBef>
              <a:buNone/>
            </a:pPr>
            <a:r>
              <a:rPr lang="pl-PL" sz="8000" b="1" dirty="0"/>
              <a:t>  Rozporządzenia </a:t>
            </a:r>
            <a:r>
              <a:rPr lang="pl-PL" sz="8000" b="1" dirty="0" err="1"/>
              <a:t>MRiRW</a:t>
            </a:r>
            <a:endParaRPr lang="pl-PL" sz="8000" b="1" dirty="0"/>
          </a:p>
          <a:p>
            <a:pPr>
              <a:buNone/>
            </a:pPr>
            <a:r>
              <a:rPr lang="pl-PL" sz="8000" b="1" dirty="0"/>
              <a:t>  §</a:t>
            </a:r>
            <a:r>
              <a:rPr lang="pl-PL" sz="8000" dirty="0"/>
              <a:t> </a:t>
            </a:r>
            <a:r>
              <a:rPr lang="pl-PL" sz="8000" b="1" dirty="0"/>
              <a:t>23. </a:t>
            </a:r>
            <a:r>
              <a:rPr lang="pl-PL" sz="8000" i="1" dirty="0"/>
              <a:t>4. Zabiegi redukcji kłów u prosiąt i knurów  oraz obcinanie części ogona wykonuje się jedynie ze względu na bezpieczeństwo świń, w tym w celu przeciwdziałania okaleczeniu innych świń.</a:t>
            </a:r>
          </a:p>
          <a:p>
            <a:pPr>
              <a:buNone/>
            </a:pPr>
            <a:r>
              <a:rPr lang="pl-PL" sz="8000" i="1" dirty="0"/>
              <a:t>   5. Przed wykonaniem tych zabiegów, podejmuje się środki zapobiegające okaleczeniu świń, w szczególności zmieniając warunki ich utrzymywania.</a:t>
            </a:r>
          </a:p>
          <a:p>
            <a:pPr>
              <a:buNone/>
            </a:pPr>
            <a:r>
              <a:rPr lang="pl-PL" sz="8000" dirty="0"/>
              <a:t> </a:t>
            </a:r>
          </a:p>
          <a:p>
            <a:pPr>
              <a:spcBef>
                <a:spcPct val="0"/>
              </a:spcBef>
              <a:buNone/>
            </a:pPr>
            <a:endParaRPr lang="pl-PL" sz="7200" dirty="0">
              <a:ea typeface="ＭＳ Ｐゴシック" pitchFamily="34" charset="-128"/>
            </a:endParaRPr>
          </a:p>
          <a:p>
            <a:pPr>
              <a:spcBef>
                <a:spcPct val="0"/>
              </a:spcBef>
              <a:buNone/>
            </a:pPr>
            <a:endParaRPr lang="pl-PL" sz="6400" dirty="0">
              <a:ea typeface="ＭＳ Ｐゴシック" pitchFamily="34" charset="-128"/>
            </a:endParaRPr>
          </a:p>
          <a:p>
            <a:endParaRPr lang="pl-PL"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280920" cy="5853137"/>
          </a:xfrm>
        </p:spPr>
        <p:txBody>
          <a:bodyPr>
            <a:normAutofit fontScale="92500" lnSpcReduction="10000"/>
          </a:bodyPr>
          <a:lstStyle/>
          <a:p>
            <a:pPr>
              <a:buNone/>
            </a:pPr>
            <a:r>
              <a:rPr lang="pl-PL" dirty="0"/>
              <a:t>Podczas oceny dobrostanu, należy zwrócić uwagę  w jaki</a:t>
            </a:r>
          </a:p>
          <a:p>
            <a:pPr>
              <a:buNone/>
            </a:pPr>
            <a:r>
              <a:rPr lang="pl-PL" dirty="0"/>
              <a:t>sposób świnie wchodzą w interakcje z otoczeniem</a:t>
            </a:r>
          </a:p>
          <a:p>
            <a:pPr fontAlgn="t"/>
            <a:r>
              <a:rPr lang="pl-PL" dirty="0"/>
              <a:t>Czy dostarczony materiał manipulacyjny pozwala świniom na wyrażenie właściwych zachowań związanych z badaniem otoczenia i manipulacją?  </a:t>
            </a:r>
          </a:p>
          <a:p>
            <a:pPr lvl="1" fontAlgn="t"/>
            <a:r>
              <a:rPr lang="pl-PL" dirty="0"/>
              <a:t>Czy świnie mogą dany materiał jeść, żuć, i niszczyć?</a:t>
            </a:r>
          </a:p>
          <a:p>
            <a:pPr lvl="1"/>
            <a:r>
              <a:rPr lang="pl-PL" dirty="0"/>
              <a:t>Czy świnie interesują się częściami kojca bardziej niż materiałem manipulacyjny? </a:t>
            </a:r>
          </a:p>
          <a:p>
            <a:pPr lvl="1"/>
            <a:r>
              <a:rPr lang="pl-PL" dirty="0"/>
              <a:t>Czy świnie  interesują się innymi świniami bardziej niż materiałem manipulacyjny?</a:t>
            </a:r>
          </a:p>
          <a:p>
            <a:r>
              <a:rPr lang="pl-PL" dirty="0"/>
              <a:t>Czy świnie mają "stały dostęp do wystarczającej ilości" materiałów manipulacyjnych ? </a:t>
            </a:r>
          </a:p>
          <a:p>
            <a:pPr lvl="1"/>
            <a:r>
              <a:rPr lang="pl-PL" dirty="0"/>
              <a:t>Gdzie umieszczony jest materiał manipulacyjny? </a:t>
            </a:r>
          </a:p>
          <a:p>
            <a:pPr lvl="1"/>
            <a:r>
              <a:rPr lang="pl-PL" dirty="0"/>
              <a:t>Czy jest czysty? </a:t>
            </a:r>
          </a:p>
          <a:p>
            <a:pPr lvl="1"/>
            <a:r>
              <a:rPr lang="pl-PL" dirty="0"/>
              <a:t>Czy świnie konkurują o dostęp do materiału manipulacyjnego? </a:t>
            </a:r>
          </a:p>
          <a:p>
            <a:r>
              <a:rPr lang="pl-PL" dirty="0"/>
              <a:t>Czy dostarczony materiał jest bezpieczny dla świń czy nie zagraża ich zdrowiu?</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323528" y="404813"/>
            <a:ext cx="8028310" cy="6264275"/>
          </a:xfrm>
        </p:spPr>
        <p:txBody>
          <a:bodyPr>
            <a:normAutofit fontScale="25000" lnSpcReduction="20000"/>
          </a:bodyPr>
          <a:lstStyle/>
          <a:p>
            <a:pPr fontAlgn="t">
              <a:buNone/>
            </a:pPr>
            <a:r>
              <a:rPr lang="pl-PL" sz="8000" dirty="0"/>
              <a:t>Świnie, które nie maja możliwości eksploracji i działań związanych</a:t>
            </a:r>
          </a:p>
          <a:p>
            <a:pPr fontAlgn="t">
              <a:buNone/>
            </a:pPr>
            <a:r>
              <a:rPr lang="pl-PL" sz="8000" dirty="0"/>
              <a:t>z manipulacją stają się sfrustrowane i </a:t>
            </a:r>
            <a:r>
              <a:rPr lang="pl-PL" sz="8000" dirty="0" err="1"/>
              <a:t>przekierowują</a:t>
            </a:r>
            <a:r>
              <a:rPr lang="pl-PL" sz="8000" dirty="0"/>
              <a:t> swoje</a:t>
            </a:r>
          </a:p>
          <a:p>
            <a:pPr fontAlgn="t">
              <a:buNone/>
            </a:pPr>
            <a:r>
              <a:rPr lang="pl-PL" sz="8000" dirty="0"/>
              <a:t>zainteresowanie</a:t>
            </a:r>
          </a:p>
          <a:p>
            <a:pPr fontAlgn="t">
              <a:buNone/>
            </a:pPr>
            <a:endParaRPr lang="pl-PL" sz="8000" dirty="0"/>
          </a:p>
          <a:p>
            <a:pPr fontAlgn="t">
              <a:buNone/>
            </a:pPr>
            <a:r>
              <a:rPr lang="pl-PL" sz="8000" dirty="0"/>
              <a:t>Na inne obiekty w kojcu.</a:t>
            </a:r>
          </a:p>
          <a:p>
            <a:pPr fontAlgn="t">
              <a:buNone/>
            </a:pPr>
            <a:r>
              <a:rPr lang="pl-PL" sz="8000" dirty="0"/>
              <a:t>Takie zachowanie może być </a:t>
            </a:r>
          </a:p>
          <a:p>
            <a:pPr fontAlgn="t">
              <a:buNone/>
            </a:pPr>
            <a:r>
              <a:rPr lang="pl-PL" sz="8000" dirty="0"/>
              <a:t>bardzo destrukcyjne.</a:t>
            </a:r>
          </a:p>
          <a:p>
            <a:pPr>
              <a:buNone/>
            </a:pPr>
            <a:endParaRPr lang="pl-PL" sz="8000" dirty="0">
              <a:solidFill>
                <a:srgbClr val="091543"/>
              </a:solidFill>
            </a:endParaRPr>
          </a:p>
          <a:p>
            <a:pPr>
              <a:buNone/>
            </a:pPr>
            <a:endParaRPr lang="pl-PL" sz="8000" dirty="0">
              <a:solidFill>
                <a:srgbClr val="091543"/>
              </a:solidFill>
            </a:endParaRPr>
          </a:p>
          <a:p>
            <a:pPr>
              <a:buNone/>
            </a:pPr>
            <a:endParaRPr lang="pl-PL" sz="8000" dirty="0">
              <a:solidFill>
                <a:srgbClr val="091543"/>
              </a:solidFill>
            </a:endParaRPr>
          </a:p>
          <a:p>
            <a:pPr>
              <a:buNone/>
            </a:pPr>
            <a:r>
              <a:rPr lang="pl-PL" sz="8000" dirty="0">
                <a:solidFill>
                  <a:srgbClr val="091543"/>
                </a:solidFill>
              </a:rPr>
              <a:t>Co najważniejsze dla dobrostanu świń, frustracja ta prowadzi do</a:t>
            </a:r>
          </a:p>
          <a:p>
            <a:pPr>
              <a:buNone/>
            </a:pPr>
            <a:r>
              <a:rPr lang="pl-PL" sz="8000" dirty="0">
                <a:solidFill>
                  <a:srgbClr val="091543"/>
                </a:solidFill>
              </a:rPr>
              <a:t>tego iż świnie zaczynają gryźć inne świnie. </a:t>
            </a:r>
            <a:endParaRPr lang="pl-PL" sz="8000" dirty="0"/>
          </a:p>
          <a:p>
            <a:pPr>
              <a:buNone/>
            </a:pPr>
            <a:endParaRPr lang="pl-PL" sz="8000" i="1" dirty="0">
              <a:solidFill>
                <a:srgbClr val="091543"/>
              </a:solidFill>
            </a:endParaRPr>
          </a:p>
          <a:p>
            <a:pPr>
              <a:buNone/>
            </a:pPr>
            <a:r>
              <a:rPr lang="pl-PL" sz="8000" i="1" dirty="0">
                <a:solidFill>
                  <a:srgbClr val="091543"/>
                </a:solidFill>
              </a:rPr>
              <a:t>„Obgryzanie ogonów jest uznawane</a:t>
            </a:r>
          </a:p>
          <a:p>
            <a:pPr>
              <a:buNone/>
            </a:pPr>
            <a:r>
              <a:rPr lang="pl-PL" sz="8000" i="1" dirty="0">
                <a:solidFill>
                  <a:srgbClr val="091543"/>
                </a:solidFill>
              </a:rPr>
              <a:t> za nieprawidłowe zachowanie, w którym </a:t>
            </a:r>
          </a:p>
          <a:p>
            <a:pPr>
              <a:buNone/>
            </a:pPr>
            <a:r>
              <a:rPr lang="pl-PL" sz="8000" i="1" dirty="0">
                <a:solidFill>
                  <a:srgbClr val="091543"/>
                </a:solidFill>
              </a:rPr>
              <a:t>potrzeba eksploracji oraz zachowania </a:t>
            </a:r>
          </a:p>
          <a:p>
            <a:pPr>
              <a:buNone/>
            </a:pPr>
            <a:r>
              <a:rPr lang="pl-PL" sz="8000" i="1" dirty="0">
                <a:solidFill>
                  <a:srgbClr val="091543"/>
                </a:solidFill>
              </a:rPr>
              <a:t>związane z pobieraniem pokarmu odgrywają </a:t>
            </a:r>
          </a:p>
          <a:p>
            <a:pPr>
              <a:buNone/>
            </a:pPr>
            <a:r>
              <a:rPr lang="pl-PL" sz="8000" i="1" dirty="0">
                <a:solidFill>
                  <a:srgbClr val="091543"/>
                </a:solidFill>
              </a:rPr>
              <a:t>podstawową rolę</a:t>
            </a:r>
            <a:r>
              <a:rPr lang="en-GB" sz="8000" i="1" dirty="0">
                <a:solidFill>
                  <a:srgbClr val="091543"/>
                </a:solidFill>
              </a:rPr>
              <a:t>.</a:t>
            </a:r>
            <a:r>
              <a:rPr lang="pl-PL" sz="8000" i="1" dirty="0">
                <a:solidFill>
                  <a:srgbClr val="091543"/>
                </a:solidFill>
              </a:rPr>
              <a:t>”</a:t>
            </a:r>
            <a:endParaRPr lang="en-GB" sz="8000" i="1" dirty="0">
              <a:solidFill>
                <a:srgbClr val="091543"/>
              </a:solidFill>
            </a:endParaRPr>
          </a:p>
          <a:p>
            <a:pPr>
              <a:buNone/>
            </a:pPr>
            <a:r>
              <a:rPr lang="en-GB" sz="8000" i="1" dirty="0">
                <a:solidFill>
                  <a:srgbClr val="091543"/>
                </a:solidFill>
              </a:rPr>
              <a:t>(EFSA, 2007b)</a:t>
            </a:r>
          </a:p>
          <a:p>
            <a:pPr>
              <a:buNone/>
            </a:pPr>
            <a:endParaRPr lang="pl-PL" sz="2000" dirty="0"/>
          </a:p>
        </p:txBody>
      </p:sp>
      <p:pic>
        <p:nvPicPr>
          <p:cNvPr id="5" name="Picture 2" descr="O:\EU WelNet\powerpoint photos\25.mouth tail.jpg"/>
          <p:cNvPicPr>
            <a:picLocks noChangeAspect="1" noChangeArrowheads="1"/>
          </p:cNvPicPr>
          <p:nvPr/>
        </p:nvPicPr>
        <p:blipFill>
          <a:blip r:embed="rId2" cstate="print"/>
          <a:srcRect/>
          <a:stretch>
            <a:fillRect/>
          </a:stretch>
        </p:blipFill>
        <p:spPr bwMode="auto">
          <a:xfrm>
            <a:off x="5831136" y="3960670"/>
            <a:ext cx="3312864" cy="2897330"/>
          </a:xfrm>
          <a:prstGeom prst="rect">
            <a:avLst/>
          </a:prstGeom>
          <a:noFill/>
          <a:ln w="9525">
            <a:noFill/>
            <a:miter lim="800000"/>
            <a:headEnd/>
            <a:tailEnd/>
          </a:ln>
        </p:spPr>
      </p:pic>
      <p:pic>
        <p:nvPicPr>
          <p:cNvPr id="6" name="Picture 3" descr="O:\EU WelNet\powerpoint photos\24.chew water pipe.jpg"/>
          <p:cNvPicPr>
            <a:picLocks noChangeAspect="1" noChangeArrowheads="1"/>
          </p:cNvPicPr>
          <p:nvPr/>
        </p:nvPicPr>
        <p:blipFill>
          <a:blip r:embed="rId3" cstate="print"/>
          <a:srcRect/>
          <a:stretch>
            <a:fillRect/>
          </a:stretch>
        </p:blipFill>
        <p:spPr bwMode="auto">
          <a:xfrm>
            <a:off x="4355976" y="1196752"/>
            <a:ext cx="3957354" cy="2067024"/>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sz="quarter" idx="4294967295"/>
          </p:nvPr>
        </p:nvSpPr>
        <p:spPr>
          <a:xfrm>
            <a:off x="467544" y="764704"/>
            <a:ext cx="8208912" cy="5709121"/>
          </a:xfrm>
        </p:spPr>
        <p:txBody>
          <a:bodyPr>
            <a:normAutofit fontScale="92500" lnSpcReduction="10000"/>
          </a:bodyPr>
          <a:lstStyle/>
          <a:p>
            <a:pPr fontAlgn="t">
              <a:buNone/>
            </a:pPr>
            <a:r>
              <a:rPr lang="pl-PL" dirty="0"/>
              <a:t>   Materiały </a:t>
            </a:r>
            <a:r>
              <a:rPr lang="pl-PL" dirty="0" err="1"/>
              <a:t>wzbogaceniowe</a:t>
            </a:r>
            <a:r>
              <a:rPr lang="pl-PL" dirty="0"/>
              <a:t>, które stymulują zachowania związane z eksplorowaniem w dużym stopniu zapobiegają obgryzaniu ogonów. </a:t>
            </a:r>
            <a:br>
              <a:rPr lang="pl-PL" dirty="0"/>
            </a:br>
            <a:r>
              <a:rPr lang="pl-PL" dirty="0"/>
              <a:t>(</a:t>
            </a:r>
            <a:r>
              <a:rPr lang="pl-PL" dirty="0" err="1"/>
              <a:t>Studnitz</a:t>
            </a:r>
            <a:r>
              <a:rPr lang="pl-PL" dirty="0"/>
              <a:t> et al. 2007) </a:t>
            </a:r>
            <a:br>
              <a:rPr lang="pl-PL" dirty="0"/>
            </a:br>
            <a:br>
              <a:rPr lang="pl-PL" dirty="0"/>
            </a:br>
            <a:r>
              <a:rPr lang="pl-PL" dirty="0"/>
              <a:t>Ryzyko obgryzaniu ogonów jest najniższe, gdy świnie mają stały dostęp do słomy i gdzie jednocześnie dostępna jest ściółka i inne przedmioty. (Taylor et al. 2012) </a:t>
            </a:r>
            <a:br>
              <a:rPr lang="pl-PL" dirty="0"/>
            </a:br>
            <a:br>
              <a:rPr lang="pl-PL" dirty="0"/>
            </a:br>
            <a:r>
              <a:rPr lang="pl-PL" dirty="0"/>
              <a:t>Powyższe podkreśla silny związek między właściwościami oferowanych materiałów </a:t>
            </a:r>
            <a:r>
              <a:rPr lang="pl-PL" dirty="0" err="1"/>
              <a:t>wzbogaceniowych</a:t>
            </a:r>
            <a:r>
              <a:rPr lang="pl-PL" dirty="0"/>
              <a:t>, przejawianiem aktywności w zakresie eksploracji i manipulacji a występowaniem problemu obgryzania ogonów.</a:t>
            </a:r>
          </a:p>
          <a:p>
            <a:pPr fontAlgn="t">
              <a:buNone/>
            </a:pPr>
            <a:br>
              <a:rPr lang="pl-PL" dirty="0"/>
            </a:br>
            <a:r>
              <a:rPr lang="pl-PL" dirty="0"/>
              <a:t>"Niewiele jest dowodów, że dostarczanie zabawek, takich jak łańcuchy, kije i piłki  może zmniejszyć ryzyko obgryzania ogonów." EFSA (2007b),</a:t>
            </a:r>
          </a:p>
          <a:p>
            <a:pPr>
              <a:buNone/>
            </a:pPr>
            <a:endParaRPr lang="pl-PL" dirty="0"/>
          </a:p>
          <a:p>
            <a:endParaRPr lang="pl-PL"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1600200"/>
            <a:ext cx="7992888" cy="4873625"/>
          </a:xfrm>
        </p:spPr>
        <p:txBody>
          <a:bodyPr>
            <a:normAutofit/>
          </a:bodyPr>
          <a:lstStyle/>
          <a:p>
            <a:pPr>
              <a:spcBef>
                <a:spcPct val="0"/>
              </a:spcBef>
              <a:buNone/>
            </a:pPr>
            <a:r>
              <a:rPr lang="pl-PL" b="1" dirty="0">
                <a:ea typeface="ＭＳ Ｐゴシック" pitchFamily="34" charset="-128"/>
              </a:rPr>
              <a:t>Dyrektywa Rady </a:t>
            </a:r>
            <a:r>
              <a:rPr lang="en-GB" b="1" dirty="0">
                <a:ea typeface="ＭＳ Ｐゴシック" pitchFamily="34" charset="-128"/>
              </a:rPr>
              <a:t>2008/120/EC</a:t>
            </a:r>
            <a:r>
              <a:rPr lang="pl-PL" b="1" dirty="0">
                <a:ea typeface="ＭＳ Ｐゴシック" pitchFamily="34" charset="-128"/>
              </a:rPr>
              <a:t> </a:t>
            </a:r>
            <a:r>
              <a:rPr lang="en-GB" b="1" dirty="0" err="1">
                <a:ea typeface="ＭＳ Ｐゴシック" pitchFamily="34" charset="-128"/>
              </a:rPr>
              <a:t>Paragra</a:t>
            </a:r>
            <a:r>
              <a:rPr lang="pl-PL" b="1" dirty="0">
                <a:ea typeface="ＭＳ Ｐゴシック" pitchFamily="34" charset="-128"/>
              </a:rPr>
              <a:t>f</a:t>
            </a:r>
            <a:r>
              <a:rPr lang="en-GB" b="1" dirty="0">
                <a:ea typeface="ＭＳ Ｐゴシック" pitchFamily="34" charset="-128"/>
              </a:rPr>
              <a:t> 8 </a:t>
            </a:r>
            <a:r>
              <a:rPr lang="pl-PL" b="1" dirty="0">
                <a:ea typeface="ＭＳ Ｐゴシック" pitchFamily="34" charset="-128"/>
              </a:rPr>
              <a:t>Załącznika I </a:t>
            </a:r>
          </a:p>
          <a:p>
            <a:pPr>
              <a:spcBef>
                <a:spcPts val="0"/>
              </a:spcBef>
              <a:buNone/>
            </a:pPr>
            <a:r>
              <a:rPr lang="pl-PL" i="1" dirty="0"/>
              <a:t>„Ani obcinania ogona, ani skracania kłów u prosiąt nie wolno wykonywać rutynowo, lecz tylko wtedy, gdy istnieją dowody na to, że wystąpiły obrażenia wymion loch albo uszu lub ogonów pozostałych świń. Przed wykonaniem tych zabiegów należy podjąć inne środki, żeby zapobiec obgryzaniu ogonów i innym zachowaniom, biorąc pod uwagę cechy środowiska i zagęszczenie hodowli. Z tego powodu nieodpowiednie warunki środowiskowe lub systemy zarządzania muszą być zmienione.”</a:t>
            </a:r>
          </a:p>
          <a:p>
            <a:endParaRPr lang="pl-PL"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179512" y="404664"/>
            <a:ext cx="8424936" cy="6069161"/>
          </a:xfrm>
        </p:spPr>
        <p:txBody>
          <a:bodyPr>
            <a:normAutofit/>
          </a:bodyPr>
          <a:lstStyle/>
          <a:p>
            <a:pPr>
              <a:buNone/>
            </a:pPr>
            <a:r>
              <a:rPr lang="pl-PL" sz="2000" dirty="0"/>
              <a:t>Znaczenie wzbogacenia środowiska ilustrują badania przeprowadzone</a:t>
            </a:r>
          </a:p>
          <a:p>
            <a:pPr>
              <a:buNone/>
            </a:pPr>
            <a:r>
              <a:rPr lang="pl-PL" sz="2000" dirty="0"/>
              <a:t>w Szwajcarii</a:t>
            </a:r>
            <a:r>
              <a:rPr lang="en-GB" sz="2000" dirty="0"/>
              <a:t> (</a:t>
            </a:r>
            <a:r>
              <a:rPr lang="en-GB" sz="2000" dirty="0" err="1"/>
              <a:t>Cagienard</a:t>
            </a:r>
            <a:r>
              <a:rPr lang="en-GB" sz="2000" dirty="0"/>
              <a:t> et al., 2005) </a:t>
            </a:r>
            <a:r>
              <a:rPr lang="pl-PL" sz="2000" dirty="0"/>
              <a:t>wskazujące, iż obgryzanie</a:t>
            </a:r>
          </a:p>
          <a:p>
            <a:pPr>
              <a:buNone/>
            </a:pPr>
            <a:r>
              <a:rPr lang="pl-PL" sz="2000" dirty="0"/>
              <a:t>ogonów u świń z nieobciętymi ogonami może zostać zredukowane do</a:t>
            </a:r>
          </a:p>
          <a:p>
            <a:pPr>
              <a:buNone/>
            </a:pPr>
            <a:r>
              <a:rPr lang="pl-PL" sz="2000" dirty="0"/>
              <a:t>poziomu podobnego jak u świń z obciętymi ogonami dzięki</a:t>
            </a:r>
          </a:p>
          <a:p>
            <a:pPr>
              <a:buNone/>
            </a:pPr>
            <a:r>
              <a:rPr lang="pl-PL" sz="2000" dirty="0"/>
              <a:t>zapewnieniu odpowiedniego wzbogacenia. </a:t>
            </a:r>
          </a:p>
          <a:p>
            <a:pPr>
              <a:buNone/>
            </a:pPr>
            <a:endParaRPr lang="pl-PL" sz="2000" dirty="0"/>
          </a:p>
          <a:p>
            <a:pPr>
              <a:buNone/>
            </a:pPr>
            <a:endParaRPr lang="pl-PL" sz="2000" dirty="0"/>
          </a:p>
          <a:p>
            <a:pPr>
              <a:buNone/>
            </a:pPr>
            <a:endParaRPr lang="pl-PL" sz="2000" dirty="0"/>
          </a:p>
          <a:p>
            <a:pPr>
              <a:buNone/>
            </a:pPr>
            <a:endParaRPr lang="pl-PL" sz="2000" dirty="0"/>
          </a:p>
          <a:p>
            <a:pPr>
              <a:buNone/>
            </a:pPr>
            <a:endParaRPr lang="pl-PL" sz="2000" dirty="0"/>
          </a:p>
          <a:p>
            <a:pPr>
              <a:buNone/>
            </a:pPr>
            <a:endParaRPr lang="pl-PL" sz="2000" dirty="0"/>
          </a:p>
          <a:p>
            <a:pPr>
              <a:buNone/>
            </a:pPr>
            <a:r>
              <a:rPr lang="pl-PL" sz="2000" dirty="0"/>
              <a:t>Chociaż zapewnienie wzbogacenia środowiska  jest najbardziej</a:t>
            </a:r>
          </a:p>
          <a:p>
            <a:pPr>
              <a:buNone/>
            </a:pPr>
            <a:r>
              <a:rPr lang="pl-PL" sz="2000" dirty="0"/>
              <a:t>skutecznym sposobem na zmniejszenie zachowania związanego z</a:t>
            </a:r>
          </a:p>
          <a:p>
            <a:pPr>
              <a:buNone/>
            </a:pPr>
            <a:r>
              <a:rPr lang="pl-PL" sz="2000" dirty="0"/>
              <a:t>obgryzaniem ogonów, istnieje kilka dodatkowych czynników ryzyka.</a:t>
            </a:r>
          </a:p>
          <a:p>
            <a:endParaRPr lang="pl-PL" dirty="0"/>
          </a:p>
        </p:txBody>
      </p:sp>
      <p:graphicFrame>
        <p:nvGraphicFramePr>
          <p:cNvPr id="4" name="Tabela 3"/>
          <p:cNvGraphicFramePr>
            <a:graphicFrameLocks noGrp="1"/>
          </p:cNvGraphicFramePr>
          <p:nvPr/>
        </p:nvGraphicFramePr>
        <p:xfrm>
          <a:off x="971601" y="2420889"/>
          <a:ext cx="6648399" cy="2023094"/>
        </p:xfrm>
        <a:graphic>
          <a:graphicData uri="http://schemas.openxmlformats.org/drawingml/2006/table">
            <a:tbl>
              <a:tblPr firstRow="1" bandRow="1">
                <a:tableStyleId>{5C22544A-7EE6-4342-B048-85BDC9FD1C3A}</a:tableStyleId>
              </a:tblPr>
              <a:tblGrid>
                <a:gridCol w="2216133">
                  <a:extLst>
                    <a:ext uri="{9D8B030D-6E8A-4147-A177-3AD203B41FA5}">
                      <a16:colId xmlns:a16="http://schemas.microsoft.com/office/drawing/2014/main" val="20000"/>
                    </a:ext>
                  </a:extLst>
                </a:gridCol>
                <a:gridCol w="2216133">
                  <a:extLst>
                    <a:ext uri="{9D8B030D-6E8A-4147-A177-3AD203B41FA5}">
                      <a16:colId xmlns:a16="http://schemas.microsoft.com/office/drawing/2014/main" val="20001"/>
                    </a:ext>
                  </a:extLst>
                </a:gridCol>
                <a:gridCol w="2216133">
                  <a:extLst>
                    <a:ext uri="{9D8B030D-6E8A-4147-A177-3AD203B41FA5}">
                      <a16:colId xmlns:a16="http://schemas.microsoft.com/office/drawing/2014/main" val="20002"/>
                    </a:ext>
                  </a:extLst>
                </a:gridCol>
              </a:tblGrid>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Długość ogona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Sposób utrzymania</a:t>
                      </a:r>
                      <a:endParaRPr kumimoji="0" lang="da-DK" sz="1600" b="1"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Występowanie obgryzania ogona</a:t>
                      </a:r>
                      <a:endParaRPr kumimoji="0" lang="en-GB" sz="1600" b="0" i="0" u="none" strike="noStrike" cap="none" normalizeH="0" baseline="30000" dirty="0">
                        <a:ln>
                          <a:noFill/>
                        </a:ln>
                        <a:solidFill>
                          <a:srgbClr val="091543"/>
                        </a:solidFill>
                        <a:effectLst/>
                        <a:latin typeface="+mn-lt"/>
                        <a:ea typeface="ＭＳ Ｐゴシック" pitchFamily="34" charset="-128"/>
                      </a:endParaRPr>
                    </a:p>
                  </a:txBody>
                  <a:tcPr horzOverflow="overflow"/>
                </a:tc>
                <a:extLst>
                  <a:ext uri="{0D108BD9-81ED-4DB2-BD59-A6C34878D82A}">
                    <a16:rowId xmlns:a16="http://schemas.microsoft.com/office/drawing/2014/main" val="10000"/>
                  </a:ext>
                </a:extLst>
              </a:tr>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Długi ogon</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W budynku z rusztową podłogą</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21.9%</a:t>
                      </a:r>
                    </a:p>
                  </a:txBody>
                  <a:tcPr anchor="ctr" horzOverflow="overflow"/>
                </a:tc>
                <a:extLst>
                  <a:ext uri="{0D108BD9-81ED-4DB2-BD59-A6C34878D82A}">
                    <a16:rowId xmlns:a16="http://schemas.microsoft.com/office/drawing/2014/main" val="10001"/>
                  </a:ext>
                </a:extLst>
              </a:tr>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Długi ogon</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l"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W budynku na ściółce oraz z dostępem do wybiegu</a:t>
                      </a:r>
                      <a:endParaRPr kumimoji="0" lang="da-DK"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2.8%</a:t>
                      </a:r>
                    </a:p>
                  </a:txBody>
                  <a:tcPr anchor="ctr" horzOverflow="overflow"/>
                </a:tc>
                <a:extLst>
                  <a:ext uri="{0D108BD9-81ED-4DB2-BD59-A6C34878D82A}">
                    <a16:rowId xmlns:a16="http://schemas.microsoft.com/office/drawing/2014/main" val="1000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EFSA risk scale4.png"/>
          <p:cNvPicPr>
            <a:picLocks noGrp="1" noChangeAspect="1"/>
          </p:cNvPicPr>
          <p:nvPr>
            <p:ph sz="quarter" idx="4294967295"/>
          </p:nvPr>
        </p:nvPicPr>
        <p:blipFill>
          <a:blip r:embed="rId2" cstate="print"/>
          <a:stretch>
            <a:fillRect/>
          </a:stretch>
        </p:blipFill>
        <p:spPr>
          <a:xfrm>
            <a:off x="0" y="836712"/>
            <a:ext cx="8748464" cy="5760640"/>
          </a:xfrm>
        </p:spPr>
      </p:pic>
      <p:sp>
        <p:nvSpPr>
          <p:cNvPr id="5" name="pole tekstowe 4"/>
          <p:cNvSpPr txBox="1"/>
          <p:nvPr/>
        </p:nvSpPr>
        <p:spPr>
          <a:xfrm>
            <a:off x="3563888" y="1700808"/>
            <a:ext cx="2304256" cy="261610"/>
          </a:xfrm>
          <a:prstGeom prst="rect">
            <a:avLst/>
          </a:prstGeom>
          <a:solidFill>
            <a:schemeClr val="bg1"/>
          </a:solidFill>
        </p:spPr>
        <p:txBody>
          <a:bodyPr wrap="square" rtlCol="0">
            <a:spAutoFit/>
          </a:bodyPr>
          <a:lstStyle/>
          <a:p>
            <a:r>
              <a:rPr lang="pl-PL" sz="1100" dirty="0"/>
              <a:t>Podłoga szczelinowa </a:t>
            </a:r>
          </a:p>
        </p:txBody>
      </p:sp>
      <p:sp>
        <p:nvSpPr>
          <p:cNvPr id="7" name="pole tekstowe 6"/>
          <p:cNvSpPr txBox="1"/>
          <p:nvPr/>
        </p:nvSpPr>
        <p:spPr>
          <a:xfrm>
            <a:off x="2339752" y="1916832"/>
            <a:ext cx="4032448" cy="261610"/>
          </a:xfrm>
          <a:prstGeom prst="rect">
            <a:avLst/>
          </a:prstGeom>
          <a:solidFill>
            <a:schemeClr val="bg1"/>
          </a:solidFill>
        </p:spPr>
        <p:txBody>
          <a:bodyPr wrap="square" rtlCol="0">
            <a:spAutoFit/>
          </a:bodyPr>
          <a:lstStyle/>
          <a:p>
            <a:r>
              <a:rPr lang="pl-PL" sz="1100" dirty="0"/>
              <a:t>Selekcja genetyczna na niskie otłuszczenie tuszy</a:t>
            </a:r>
          </a:p>
        </p:txBody>
      </p:sp>
      <p:sp>
        <p:nvSpPr>
          <p:cNvPr id="8" name="pole tekstowe 7"/>
          <p:cNvSpPr txBox="1"/>
          <p:nvPr/>
        </p:nvSpPr>
        <p:spPr>
          <a:xfrm>
            <a:off x="2123728" y="2132856"/>
            <a:ext cx="2232248" cy="261610"/>
          </a:xfrm>
          <a:prstGeom prst="rect">
            <a:avLst/>
          </a:prstGeom>
          <a:solidFill>
            <a:schemeClr val="bg1"/>
          </a:solidFill>
        </p:spPr>
        <p:txBody>
          <a:bodyPr wrap="square" rtlCol="0">
            <a:spAutoFit/>
          </a:bodyPr>
          <a:lstStyle/>
          <a:p>
            <a:r>
              <a:rPr lang="pl-PL" sz="1100" dirty="0"/>
              <a:t>Wysokie zagęszczenie</a:t>
            </a:r>
          </a:p>
        </p:txBody>
      </p:sp>
      <p:sp>
        <p:nvSpPr>
          <p:cNvPr id="9" name="pole tekstowe 8"/>
          <p:cNvSpPr txBox="1"/>
          <p:nvPr/>
        </p:nvSpPr>
        <p:spPr>
          <a:xfrm>
            <a:off x="1619672" y="2348880"/>
            <a:ext cx="1800200" cy="261610"/>
          </a:xfrm>
          <a:prstGeom prst="rect">
            <a:avLst/>
          </a:prstGeom>
          <a:solidFill>
            <a:schemeClr val="bg1"/>
          </a:solidFill>
        </p:spPr>
        <p:txBody>
          <a:bodyPr wrap="square" rtlCol="0">
            <a:spAutoFit/>
          </a:bodyPr>
          <a:lstStyle/>
          <a:p>
            <a:r>
              <a:rPr lang="pl-PL" sz="1100" dirty="0"/>
              <a:t>kastracja</a:t>
            </a:r>
          </a:p>
        </p:txBody>
      </p:sp>
      <p:sp>
        <p:nvSpPr>
          <p:cNvPr id="10" name="pole tekstowe 9"/>
          <p:cNvSpPr txBox="1"/>
          <p:nvPr/>
        </p:nvSpPr>
        <p:spPr>
          <a:xfrm>
            <a:off x="1547664" y="2564904"/>
            <a:ext cx="1872208" cy="261610"/>
          </a:xfrm>
          <a:prstGeom prst="rect">
            <a:avLst/>
          </a:prstGeom>
          <a:solidFill>
            <a:schemeClr val="bg1"/>
          </a:solidFill>
        </p:spPr>
        <p:txBody>
          <a:bodyPr wrap="square" rtlCol="0">
            <a:spAutoFit/>
          </a:bodyPr>
          <a:lstStyle/>
          <a:p>
            <a:r>
              <a:rPr lang="pl-PL" sz="1100" dirty="0"/>
              <a:t>Choroby w stadzie</a:t>
            </a:r>
          </a:p>
        </p:txBody>
      </p:sp>
      <p:sp>
        <p:nvSpPr>
          <p:cNvPr id="11" name="pole tekstowe 10"/>
          <p:cNvSpPr txBox="1"/>
          <p:nvPr/>
        </p:nvSpPr>
        <p:spPr>
          <a:xfrm>
            <a:off x="1331640" y="2780929"/>
            <a:ext cx="2088232" cy="276999"/>
          </a:xfrm>
          <a:prstGeom prst="rect">
            <a:avLst/>
          </a:prstGeom>
          <a:solidFill>
            <a:schemeClr val="bg1"/>
          </a:solidFill>
        </p:spPr>
        <p:txBody>
          <a:bodyPr wrap="square" rtlCol="0">
            <a:spAutoFit/>
          </a:bodyPr>
          <a:lstStyle/>
          <a:p>
            <a:r>
              <a:rPr lang="pl-PL" sz="1200" dirty="0"/>
              <a:t>Konkurowanie o paszę</a:t>
            </a:r>
          </a:p>
        </p:txBody>
      </p:sp>
      <p:sp>
        <p:nvSpPr>
          <p:cNvPr id="13" name="pole tekstowe 12"/>
          <p:cNvSpPr txBox="1"/>
          <p:nvPr/>
        </p:nvSpPr>
        <p:spPr>
          <a:xfrm>
            <a:off x="1187624" y="2996818"/>
            <a:ext cx="6840760" cy="261610"/>
          </a:xfrm>
          <a:prstGeom prst="rect">
            <a:avLst/>
          </a:prstGeom>
          <a:solidFill>
            <a:schemeClr val="bg1"/>
          </a:solidFill>
        </p:spPr>
        <p:txBody>
          <a:bodyPr wrap="square" rtlCol="0">
            <a:spAutoFit/>
          </a:bodyPr>
          <a:lstStyle/>
          <a:p>
            <a:r>
              <a:rPr lang="pl-PL" sz="1100" dirty="0"/>
              <a:t>Obecność zwierząt z obgryzionymi ogonami; </a:t>
            </a:r>
            <a:r>
              <a:rPr lang="pl-PL" sz="1100" dirty="0" err="1"/>
              <a:t>obecnosć</a:t>
            </a:r>
            <a:r>
              <a:rPr lang="pl-PL" sz="1100" dirty="0"/>
              <a:t> </a:t>
            </a:r>
            <a:r>
              <a:rPr lang="pl-PL" sz="1100" dirty="0" err="1"/>
              <a:t>zwierzat</a:t>
            </a:r>
            <a:r>
              <a:rPr lang="pl-PL" sz="1100" dirty="0"/>
              <a:t> obgryzających ogony</a:t>
            </a:r>
          </a:p>
        </p:txBody>
      </p:sp>
      <p:sp>
        <p:nvSpPr>
          <p:cNvPr id="14" name="pole tekstowe 13"/>
          <p:cNvSpPr txBox="1"/>
          <p:nvPr/>
        </p:nvSpPr>
        <p:spPr>
          <a:xfrm>
            <a:off x="1187624" y="3284984"/>
            <a:ext cx="4176464" cy="261610"/>
          </a:xfrm>
          <a:prstGeom prst="rect">
            <a:avLst/>
          </a:prstGeom>
          <a:solidFill>
            <a:schemeClr val="bg1"/>
          </a:solidFill>
        </p:spPr>
        <p:txBody>
          <a:bodyPr wrap="square" rtlCol="0">
            <a:spAutoFit/>
          </a:bodyPr>
          <a:lstStyle/>
          <a:p>
            <a:r>
              <a:rPr lang="pl-PL" sz="1100" dirty="0"/>
              <a:t>Brak ściółki gdy zwierzęta miały do niej poprzednio dostęp</a:t>
            </a:r>
          </a:p>
        </p:txBody>
      </p:sp>
      <p:sp>
        <p:nvSpPr>
          <p:cNvPr id="15" name="pole tekstowe 14"/>
          <p:cNvSpPr txBox="1"/>
          <p:nvPr/>
        </p:nvSpPr>
        <p:spPr>
          <a:xfrm>
            <a:off x="827584" y="3500874"/>
            <a:ext cx="3816424" cy="261610"/>
          </a:xfrm>
          <a:prstGeom prst="rect">
            <a:avLst/>
          </a:prstGeom>
          <a:solidFill>
            <a:schemeClr val="bg1"/>
          </a:solidFill>
        </p:spPr>
        <p:txBody>
          <a:bodyPr wrap="square" rtlCol="0">
            <a:spAutoFit/>
          </a:bodyPr>
          <a:lstStyle/>
          <a:p>
            <a:r>
              <a:rPr lang="pl-PL" sz="1100" dirty="0"/>
              <a:t>Mieszanie grup</a:t>
            </a:r>
          </a:p>
        </p:txBody>
      </p:sp>
      <p:sp>
        <p:nvSpPr>
          <p:cNvPr id="16" name="pole tekstowe 15"/>
          <p:cNvSpPr txBox="1"/>
          <p:nvPr/>
        </p:nvSpPr>
        <p:spPr>
          <a:xfrm>
            <a:off x="755576" y="3717032"/>
            <a:ext cx="3096344" cy="261610"/>
          </a:xfrm>
          <a:prstGeom prst="rect">
            <a:avLst/>
          </a:prstGeom>
          <a:solidFill>
            <a:schemeClr val="bg1"/>
          </a:solidFill>
        </p:spPr>
        <p:txBody>
          <a:bodyPr wrap="square" rtlCol="0">
            <a:spAutoFit/>
          </a:bodyPr>
          <a:lstStyle/>
          <a:p>
            <a:r>
              <a:rPr lang="pl-PL" sz="1100" dirty="0"/>
              <a:t>Nagła zmiana składu paszy</a:t>
            </a:r>
          </a:p>
        </p:txBody>
      </p:sp>
      <p:sp>
        <p:nvSpPr>
          <p:cNvPr id="17" name="pole tekstowe 16"/>
          <p:cNvSpPr txBox="1"/>
          <p:nvPr/>
        </p:nvSpPr>
        <p:spPr>
          <a:xfrm>
            <a:off x="611560" y="3933056"/>
            <a:ext cx="2592288" cy="261610"/>
          </a:xfrm>
          <a:prstGeom prst="rect">
            <a:avLst/>
          </a:prstGeom>
          <a:solidFill>
            <a:schemeClr val="bg1"/>
          </a:solidFill>
        </p:spPr>
        <p:txBody>
          <a:bodyPr wrap="square" rtlCol="0">
            <a:spAutoFit/>
          </a:bodyPr>
          <a:lstStyle/>
          <a:p>
            <a:r>
              <a:rPr lang="pl-PL" sz="1100" dirty="0"/>
              <a:t>Opóźnienie podawaniu paszy</a:t>
            </a:r>
          </a:p>
        </p:txBody>
      </p:sp>
      <p:sp>
        <p:nvSpPr>
          <p:cNvPr id="18" name="pole tekstowe 17"/>
          <p:cNvSpPr txBox="1"/>
          <p:nvPr/>
        </p:nvSpPr>
        <p:spPr>
          <a:xfrm>
            <a:off x="611560" y="4149080"/>
            <a:ext cx="2232248" cy="261610"/>
          </a:xfrm>
          <a:prstGeom prst="rect">
            <a:avLst/>
          </a:prstGeom>
          <a:solidFill>
            <a:schemeClr val="bg1"/>
          </a:solidFill>
        </p:spPr>
        <p:txBody>
          <a:bodyPr wrap="square" rtlCol="0">
            <a:spAutoFit/>
          </a:bodyPr>
          <a:lstStyle/>
          <a:p>
            <a:r>
              <a:rPr lang="pl-PL" sz="1100" dirty="0"/>
              <a:t>Stres cieplny</a:t>
            </a:r>
          </a:p>
        </p:txBody>
      </p:sp>
      <p:sp>
        <p:nvSpPr>
          <p:cNvPr id="19" name="pole tekstowe 18"/>
          <p:cNvSpPr txBox="1"/>
          <p:nvPr/>
        </p:nvSpPr>
        <p:spPr>
          <a:xfrm>
            <a:off x="539552" y="4365104"/>
            <a:ext cx="2448272" cy="261610"/>
          </a:xfrm>
          <a:prstGeom prst="rect">
            <a:avLst/>
          </a:prstGeom>
          <a:solidFill>
            <a:schemeClr val="bg1"/>
          </a:solidFill>
        </p:spPr>
        <p:txBody>
          <a:bodyPr wrap="square" rtlCol="0">
            <a:spAutoFit/>
          </a:bodyPr>
          <a:lstStyle/>
          <a:p>
            <a:r>
              <a:rPr lang="pl-PL" sz="1100" dirty="0"/>
              <a:t>Brak naturalnego światła</a:t>
            </a:r>
          </a:p>
        </p:txBody>
      </p:sp>
      <p:sp>
        <p:nvSpPr>
          <p:cNvPr id="20" name="pole tekstowe 19"/>
          <p:cNvSpPr txBox="1"/>
          <p:nvPr/>
        </p:nvSpPr>
        <p:spPr>
          <a:xfrm>
            <a:off x="6804248" y="1268760"/>
            <a:ext cx="1584176" cy="261610"/>
          </a:xfrm>
          <a:prstGeom prst="rect">
            <a:avLst/>
          </a:prstGeom>
          <a:solidFill>
            <a:schemeClr val="bg1"/>
          </a:solidFill>
        </p:spPr>
        <p:txBody>
          <a:bodyPr wrap="square" rtlCol="0">
            <a:spAutoFit/>
          </a:bodyPr>
          <a:lstStyle/>
          <a:p>
            <a:r>
              <a:rPr lang="pl-PL" sz="1100" dirty="0"/>
              <a:t>ubogie środowisko</a:t>
            </a:r>
          </a:p>
        </p:txBody>
      </p:sp>
      <p:sp>
        <p:nvSpPr>
          <p:cNvPr id="21" name="pole tekstowe 20"/>
          <p:cNvSpPr txBox="1"/>
          <p:nvPr/>
        </p:nvSpPr>
        <p:spPr>
          <a:xfrm>
            <a:off x="6228184" y="1575954"/>
            <a:ext cx="2520280" cy="268869"/>
          </a:xfrm>
          <a:prstGeom prst="rect">
            <a:avLst/>
          </a:prstGeom>
          <a:solidFill>
            <a:schemeClr val="bg1"/>
          </a:solidFill>
        </p:spPr>
        <p:txBody>
          <a:bodyPr wrap="square" rtlCol="0">
            <a:spAutoFit/>
          </a:bodyPr>
          <a:lstStyle/>
          <a:p>
            <a:r>
              <a:rPr lang="pl-PL" sz="1100" dirty="0"/>
              <a:t>Brak słomy  (</a:t>
            </a:r>
            <a:r>
              <a:rPr lang="pl-PL" sz="1100" dirty="0" err="1"/>
              <a:t>dlugie</a:t>
            </a:r>
            <a:r>
              <a:rPr lang="pl-PL" sz="1100" dirty="0"/>
              <a:t> </a:t>
            </a:r>
            <a:r>
              <a:rPr lang="pl-PL" sz="1100" dirty="0" err="1"/>
              <a:t>źdźbla</a:t>
            </a:r>
            <a:r>
              <a:rPr lang="pl-PL" sz="1100" dirty="0"/>
              <a:t>)</a:t>
            </a:r>
          </a:p>
        </p:txBody>
      </p:sp>
      <p:sp>
        <p:nvSpPr>
          <p:cNvPr id="22" name="pole tekstowe 21"/>
          <p:cNvSpPr txBox="1"/>
          <p:nvPr/>
        </p:nvSpPr>
        <p:spPr>
          <a:xfrm>
            <a:off x="395536" y="4581128"/>
            <a:ext cx="5112568" cy="261610"/>
          </a:xfrm>
          <a:prstGeom prst="rect">
            <a:avLst/>
          </a:prstGeom>
          <a:solidFill>
            <a:schemeClr val="bg1"/>
          </a:solidFill>
        </p:spPr>
        <p:txBody>
          <a:bodyPr wrap="square" rtlCol="0">
            <a:spAutoFit/>
          </a:bodyPr>
          <a:lstStyle/>
          <a:p>
            <a:r>
              <a:rPr lang="pl-PL" sz="1100" dirty="0"/>
              <a:t>Kliniczna postać chorób u świń z obgryzionymi ogonkami</a:t>
            </a:r>
          </a:p>
        </p:txBody>
      </p:sp>
      <p:sp>
        <p:nvSpPr>
          <p:cNvPr id="23" name="pole tekstowe 22"/>
          <p:cNvSpPr txBox="1"/>
          <p:nvPr/>
        </p:nvSpPr>
        <p:spPr>
          <a:xfrm>
            <a:off x="395536" y="4869160"/>
            <a:ext cx="3312368" cy="261610"/>
          </a:xfrm>
          <a:prstGeom prst="rect">
            <a:avLst/>
          </a:prstGeom>
          <a:solidFill>
            <a:schemeClr val="bg1"/>
          </a:solidFill>
        </p:spPr>
        <p:txBody>
          <a:bodyPr wrap="square" rtlCol="0">
            <a:spAutoFit/>
          </a:bodyPr>
          <a:lstStyle/>
          <a:p>
            <a:r>
              <a:rPr lang="pl-PL" sz="1100" dirty="0"/>
              <a:t>Obecność w stadzie świń  wolniej rosnących</a:t>
            </a:r>
          </a:p>
        </p:txBody>
      </p:sp>
      <p:sp>
        <p:nvSpPr>
          <p:cNvPr id="24" name="pole tekstowe 23"/>
          <p:cNvSpPr txBox="1"/>
          <p:nvPr/>
        </p:nvSpPr>
        <p:spPr>
          <a:xfrm>
            <a:off x="395536" y="5085184"/>
            <a:ext cx="1699455" cy="261610"/>
          </a:xfrm>
          <a:prstGeom prst="rect">
            <a:avLst/>
          </a:prstGeom>
          <a:solidFill>
            <a:schemeClr val="bg1"/>
          </a:solidFill>
        </p:spPr>
        <p:txBody>
          <a:bodyPr wrap="square" rtlCol="0">
            <a:spAutoFit/>
          </a:bodyPr>
          <a:lstStyle/>
          <a:p>
            <a:r>
              <a:rPr lang="pl-PL" sz="1100" dirty="0"/>
              <a:t>Duże stado</a:t>
            </a:r>
          </a:p>
        </p:txBody>
      </p:sp>
      <p:sp>
        <p:nvSpPr>
          <p:cNvPr id="26" name="pole tekstowe 25"/>
          <p:cNvSpPr txBox="1"/>
          <p:nvPr/>
        </p:nvSpPr>
        <p:spPr>
          <a:xfrm>
            <a:off x="395536" y="5373216"/>
            <a:ext cx="2952328" cy="261610"/>
          </a:xfrm>
          <a:prstGeom prst="rect">
            <a:avLst/>
          </a:prstGeom>
          <a:solidFill>
            <a:schemeClr val="bg1"/>
          </a:solidFill>
        </p:spPr>
        <p:txBody>
          <a:bodyPr wrap="square" rtlCol="0">
            <a:spAutoFit/>
          </a:bodyPr>
          <a:lstStyle/>
          <a:p>
            <a:r>
              <a:rPr lang="pl-PL" sz="1100" dirty="0"/>
              <a:t>Zła wentylacja; przeciągi </a:t>
            </a:r>
          </a:p>
        </p:txBody>
      </p:sp>
      <p:sp>
        <p:nvSpPr>
          <p:cNvPr id="27" name="pole tekstowe 26"/>
          <p:cNvSpPr txBox="1"/>
          <p:nvPr/>
        </p:nvSpPr>
        <p:spPr>
          <a:xfrm>
            <a:off x="323528" y="5661248"/>
            <a:ext cx="4392488" cy="261610"/>
          </a:xfrm>
          <a:prstGeom prst="rect">
            <a:avLst/>
          </a:prstGeom>
          <a:solidFill>
            <a:schemeClr val="bg1"/>
          </a:solidFill>
        </p:spPr>
        <p:txBody>
          <a:bodyPr wrap="square" rtlCol="0">
            <a:spAutoFit/>
          </a:bodyPr>
          <a:lstStyle/>
          <a:p>
            <a:r>
              <a:rPr lang="pl-PL" sz="1100" dirty="0"/>
              <a:t>Stres wywołany  niska temperaturą</a:t>
            </a:r>
          </a:p>
        </p:txBody>
      </p:sp>
      <p:sp>
        <p:nvSpPr>
          <p:cNvPr id="29" name="pole tekstowe 28"/>
          <p:cNvSpPr txBox="1"/>
          <p:nvPr/>
        </p:nvSpPr>
        <p:spPr>
          <a:xfrm>
            <a:off x="7812360" y="5949280"/>
            <a:ext cx="1101584" cy="246221"/>
          </a:xfrm>
          <a:prstGeom prst="rect">
            <a:avLst/>
          </a:prstGeom>
          <a:solidFill>
            <a:schemeClr val="bg1"/>
          </a:solidFill>
        </p:spPr>
        <p:txBody>
          <a:bodyPr wrap="square" rtlCol="0">
            <a:spAutoFit/>
          </a:bodyPr>
          <a:lstStyle/>
          <a:p>
            <a:r>
              <a:rPr lang="pl-PL" sz="1000" dirty="0"/>
              <a:t>WYSOKIE RYZYKO</a:t>
            </a:r>
          </a:p>
        </p:txBody>
      </p:sp>
      <p:sp>
        <p:nvSpPr>
          <p:cNvPr id="30" name="pole tekstowe 29"/>
          <p:cNvSpPr txBox="1"/>
          <p:nvPr/>
        </p:nvSpPr>
        <p:spPr>
          <a:xfrm>
            <a:off x="467544" y="548680"/>
            <a:ext cx="5328592" cy="646331"/>
          </a:xfrm>
          <a:prstGeom prst="rect">
            <a:avLst/>
          </a:prstGeom>
          <a:solidFill>
            <a:schemeClr val="bg1"/>
          </a:solidFill>
        </p:spPr>
        <p:txBody>
          <a:bodyPr wrap="square" rtlCol="0">
            <a:spAutoFit/>
          </a:bodyPr>
          <a:lstStyle/>
          <a:p>
            <a:r>
              <a:rPr lang="pl-PL" dirty="0"/>
              <a:t>Czynniki ryzyka wystąpienia obgryzania ogonów u świń z obciętymi ogonkami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251520" y="333375"/>
            <a:ext cx="7955855" cy="2879725"/>
          </a:xfrm>
        </p:spPr>
        <p:txBody>
          <a:bodyPr>
            <a:normAutofit fontScale="92500"/>
          </a:bodyPr>
          <a:lstStyle/>
          <a:p>
            <a:pPr fontAlgn="t">
              <a:buNone/>
            </a:pPr>
            <a:r>
              <a:rPr lang="pl-PL" sz="2200" dirty="0"/>
              <a:t>Poprzedni schemat przedstawia poszczególne poziomy ryzyka dla</a:t>
            </a:r>
          </a:p>
          <a:p>
            <a:pPr fontAlgn="t">
              <a:buNone/>
            </a:pPr>
            <a:r>
              <a:rPr lang="pl-PL" sz="2200" dirty="0"/>
              <a:t>każdego czynnika jednak obecność wielu czynników ryzyka może</a:t>
            </a:r>
          </a:p>
          <a:p>
            <a:pPr fontAlgn="t">
              <a:buNone/>
            </a:pPr>
            <a:r>
              <a:rPr lang="pl-PL" sz="2200" dirty="0"/>
              <a:t>mieć dodatkowy wpływ na ogólny poziom ryzyka wystąpienia</a:t>
            </a:r>
          </a:p>
          <a:p>
            <a:pPr fontAlgn="t">
              <a:buNone/>
            </a:pPr>
            <a:r>
              <a:rPr lang="pl-PL" sz="2200" dirty="0"/>
              <a:t>problemu z obgryzaniem ogonków.</a:t>
            </a:r>
          </a:p>
          <a:p>
            <a:pPr fontAlgn="t">
              <a:buNone/>
            </a:pPr>
            <a:r>
              <a:rPr lang="pl-PL" sz="2200" dirty="0"/>
              <a:t> </a:t>
            </a:r>
          </a:p>
          <a:p>
            <a:pPr fontAlgn="t">
              <a:buNone/>
            </a:pPr>
            <a:r>
              <a:rPr lang="pl-PL" sz="2200" dirty="0"/>
              <a:t>Czynnik wywołujący obgryzanie ogonków nie musi być głównym</a:t>
            </a:r>
          </a:p>
          <a:p>
            <a:pPr fontAlgn="t">
              <a:buNone/>
            </a:pPr>
            <a:r>
              <a:rPr lang="pl-PL" sz="2200" dirty="0"/>
              <a:t>powodem lecz jedynie czynnikiem uruchamiającym. </a:t>
            </a:r>
          </a:p>
          <a:p>
            <a:endParaRPr lang="pl-PL" dirty="0"/>
          </a:p>
        </p:txBody>
      </p:sp>
      <p:pic>
        <p:nvPicPr>
          <p:cNvPr id="5" name="Content Placeholder 4" descr="Overflowing bucket5.png"/>
          <p:cNvPicPr>
            <a:picLocks noChangeAspect="1"/>
          </p:cNvPicPr>
          <p:nvPr/>
        </p:nvPicPr>
        <p:blipFill>
          <a:blip r:embed="rId2" cstate="print"/>
          <a:srcRect/>
          <a:stretch>
            <a:fillRect/>
          </a:stretch>
        </p:blipFill>
        <p:spPr>
          <a:xfrm>
            <a:off x="467544" y="3140968"/>
            <a:ext cx="8136706" cy="36004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EFSAfarmertodolist6.png"/>
          <p:cNvPicPr>
            <a:picLocks noChangeAspect="1"/>
          </p:cNvPicPr>
          <p:nvPr/>
        </p:nvPicPr>
        <p:blipFill>
          <a:blip r:embed="rId2" cstate="print"/>
          <a:stretch>
            <a:fillRect/>
          </a:stretch>
        </p:blipFill>
        <p:spPr>
          <a:xfrm>
            <a:off x="-180528" y="-130134"/>
            <a:ext cx="9577064" cy="6988134"/>
          </a:xfrm>
          <a:prstGeom prst="rect">
            <a:avLst/>
          </a:prstGeom>
          <a:solidFill>
            <a:schemeClr val="bg1"/>
          </a:solidFill>
        </p:spPr>
      </p:pic>
      <p:sp>
        <p:nvSpPr>
          <p:cNvPr id="3" name="pole tekstowe 2"/>
          <p:cNvSpPr txBox="1"/>
          <p:nvPr/>
        </p:nvSpPr>
        <p:spPr>
          <a:xfrm>
            <a:off x="1619672" y="1412776"/>
            <a:ext cx="6336704" cy="307777"/>
          </a:xfrm>
          <a:prstGeom prst="rect">
            <a:avLst/>
          </a:prstGeom>
          <a:solidFill>
            <a:schemeClr val="bg1"/>
          </a:solidFill>
        </p:spPr>
        <p:txBody>
          <a:bodyPr wrap="square" rtlCol="0">
            <a:spAutoFit/>
          </a:bodyPr>
          <a:lstStyle/>
          <a:p>
            <a:r>
              <a:rPr lang="pl-PL" sz="1400" dirty="0"/>
              <a:t>Niezbilansowana dieta (w tym  aminokwasy i mikroelementy)</a:t>
            </a:r>
          </a:p>
        </p:txBody>
      </p:sp>
      <p:sp>
        <p:nvSpPr>
          <p:cNvPr id="4" name="pole tekstowe 3"/>
          <p:cNvSpPr txBox="1"/>
          <p:nvPr/>
        </p:nvSpPr>
        <p:spPr>
          <a:xfrm>
            <a:off x="1619672" y="1772816"/>
            <a:ext cx="2304256" cy="307777"/>
          </a:xfrm>
          <a:prstGeom prst="rect">
            <a:avLst/>
          </a:prstGeom>
          <a:solidFill>
            <a:schemeClr val="bg1"/>
          </a:solidFill>
        </p:spPr>
        <p:txBody>
          <a:bodyPr wrap="square" rtlCol="0">
            <a:spAutoFit/>
          </a:bodyPr>
          <a:lstStyle/>
          <a:p>
            <a:r>
              <a:rPr lang="pl-PL" sz="1400" dirty="0"/>
              <a:t>Nieodpowiednie żywienie</a:t>
            </a:r>
          </a:p>
        </p:txBody>
      </p:sp>
      <p:sp>
        <p:nvSpPr>
          <p:cNvPr id="5" name="pole tekstowe 4"/>
          <p:cNvSpPr txBox="1"/>
          <p:nvPr/>
        </p:nvSpPr>
        <p:spPr>
          <a:xfrm>
            <a:off x="4283968" y="1772816"/>
            <a:ext cx="3024336" cy="307777"/>
          </a:xfrm>
          <a:prstGeom prst="rect">
            <a:avLst/>
          </a:prstGeom>
          <a:solidFill>
            <a:schemeClr val="bg1"/>
          </a:solidFill>
        </p:spPr>
        <p:txBody>
          <a:bodyPr wrap="square" rtlCol="0">
            <a:spAutoFit/>
          </a:bodyPr>
          <a:lstStyle/>
          <a:p>
            <a:r>
              <a:rPr lang="pl-PL" sz="1400" dirty="0"/>
              <a:t>Brak odpowiedniej zawartości włókna</a:t>
            </a:r>
          </a:p>
        </p:txBody>
      </p:sp>
      <p:sp>
        <p:nvSpPr>
          <p:cNvPr id="6" name="pole tekstowe 5"/>
          <p:cNvSpPr txBox="1"/>
          <p:nvPr/>
        </p:nvSpPr>
        <p:spPr>
          <a:xfrm>
            <a:off x="1691680" y="2060848"/>
            <a:ext cx="7344816" cy="307777"/>
          </a:xfrm>
          <a:prstGeom prst="rect">
            <a:avLst/>
          </a:prstGeom>
          <a:solidFill>
            <a:schemeClr val="bg1"/>
          </a:solidFill>
        </p:spPr>
        <p:txBody>
          <a:bodyPr wrap="square" rtlCol="0">
            <a:spAutoFit/>
          </a:bodyPr>
          <a:lstStyle/>
          <a:p>
            <a:r>
              <a:rPr lang="pl-PL" sz="1400" dirty="0"/>
              <a:t>Usunięcie ze stada świń z obgryzionymi ogonami lub obgryzających ogony</a:t>
            </a:r>
          </a:p>
        </p:txBody>
      </p:sp>
      <p:sp>
        <p:nvSpPr>
          <p:cNvPr id="7" name="pole tekstowe 6"/>
          <p:cNvSpPr txBox="1"/>
          <p:nvPr/>
        </p:nvSpPr>
        <p:spPr>
          <a:xfrm>
            <a:off x="1619672" y="2420888"/>
            <a:ext cx="5256584" cy="307777"/>
          </a:xfrm>
          <a:prstGeom prst="rect">
            <a:avLst/>
          </a:prstGeom>
          <a:solidFill>
            <a:schemeClr val="bg1"/>
          </a:solidFill>
        </p:spPr>
        <p:txBody>
          <a:bodyPr wrap="square" rtlCol="0">
            <a:spAutoFit/>
          </a:bodyPr>
          <a:lstStyle/>
          <a:p>
            <a:r>
              <a:rPr lang="pl-PL" sz="1400" dirty="0"/>
              <a:t>Mieszanie zwierząt (z wyłączeniem warchlaków)</a:t>
            </a:r>
          </a:p>
        </p:txBody>
      </p:sp>
      <p:sp>
        <p:nvSpPr>
          <p:cNvPr id="8" name="pole tekstowe 7"/>
          <p:cNvSpPr txBox="1"/>
          <p:nvPr/>
        </p:nvSpPr>
        <p:spPr>
          <a:xfrm>
            <a:off x="1619672" y="2708920"/>
            <a:ext cx="7344816" cy="307777"/>
          </a:xfrm>
          <a:prstGeom prst="rect">
            <a:avLst/>
          </a:prstGeom>
          <a:solidFill>
            <a:schemeClr val="bg1"/>
          </a:solidFill>
        </p:spPr>
        <p:txBody>
          <a:bodyPr wrap="square" rtlCol="0">
            <a:spAutoFit/>
          </a:bodyPr>
          <a:lstStyle/>
          <a:p>
            <a:r>
              <a:rPr lang="pl-PL" sz="1400" dirty="0"/>
              <a:t>Zła jakość powietrza (podwyższony poziom CO2, CO, H2S, NH3, pył, duża prędkość powietrza)</a:t>
            </a:r>
          </a:p>
        </p:txBody>
      </p:sp>
      <p:sp>
        <p:nvSpPr>
          <p:cNvPr id="9" name="pole tekstowe 8"/>
          <p:cNvSpPr txBox="1"/>
          <p:nvPr/>
        </p:nvSpPr>
        <p:spPr>
          <a:xfrm>
            <a:off x="1691680" y="3068960"/>
            <a:ext cx="5760640" cy="307777"/>
          </a:xfrm>
          <a:prstGeom prst="rect">
            <a:avLst/>
          </a:prstGeom>
          <a:solidFill>
            <a:schemeClr val="bg1"/>
          </a:solidFill>
        </p:spPr>
        <p:txBody>
          <a:bodyPr wrap="square" rtlCol="0">
            <a:spAutoFit/>
          </a:bodyPr>
          <a:lstStyle/>
          <a:p>
            <a:r>
              <a:rPr lang="pl-PL" sz="1400" dirty="0"/>
              <a:t>Niewłaściwy dostęp, jakość lub ilość materiału </a:t>
            </a:r>
            <a:r>
              <a:rPr lang="pl-PL" sz="1400" dirty="0" err="1"/>
              <a:t>wzbogaceniowego</a:t>
            </a:r>
            <a:endParaRPr lang="pl-PL" sz="1400" dirty="0"/>
          </a:p>
        </p:txBody>
      </p:sp>
      <p:sp>
        <p:nvSpPr>
          <p:cNvPr id="10" name="pole tekstowe 9"/>
          <p:cNvSpPr txBox="1"/>
          <p:nvPr/>
        </p:nvSpPr>
        <p:spPr>
          <a:xfrm>
            <a:off x="1619672" y="3356992"/>
            <a:ext cx="4176464" cy="307777"/>
          </a:xfrm>
          <a:prstGeom prst="rect">
            <a:avLst/>
          </a:prstGeom>
          <a:solidFill>
            <a:schemeClr val="bg1"/>
          </a:solidFill>
        </p:spPr>
        <p:txBody>
          <a:bodyPr wrap="square" rtlCol="0">
            <a:spAutoFit/>
          </a:bodyPr>
          <a:lstStyle/>
          <a:p>
            <a:r>
              <a:rPr lang="pl-PL" sz="1400" dirty="0"/>
              <a:t>Zły status zdrowotny stada lub </a:t>
            </a:r>
            <a:r>
              <a:rPr lang="pl-PL" sz="1400" dirty="0" err="1"/>
              <a:t>pojedyńczych</a:t>
            </a:r>
            <a:r>
              <a:rPr lang="pl-PL" sz="1400" dirty="0"/>
              <a:t> świń</a:t>
            </a:r>
          </a:p>
        </p:txBody>
      </p:sp>
      <p:sp>
        <p:nvSpPr>
          <p:cNvPr id="11" name="pole tekstowe 10"/>
          <p:cNvSpPr txBox="1"/>
          <p:nvPr/>
        </p:nvSpPr>
        <p:spPr>
          <a:xfrm>
            <a:off x="1619672" y="3717033"/>
            <a:ext cx="3595475" cy="492443"/>
          </a:xfrm>
          <a:prstGeom prst="rect">
            <a:avLst/>
          </a:prstGeom>
          <a:solidFill>
            <a:schemeClr val="bg1"/>
          </a:solidFill>
        </p:spPr>
        <p:txBody>
          <a:bodyPr wrap="square" rtlCol="0">
            <a:spAutoFit/>
          </a:bodyPr>
          <a:lstStyle/>
          <a:p>
            <a:r>
              <a:rPr lang="pl-PL" sz="1400" dirty="0"/>
              <a:t>Stres spowodowany zbyt niska lub zbyt wysoka </a:t>
            </a:r>
            <a:r>
              <a:rPr lang="pl-PL" sz="1200" dirty="0"/>
              <a:t>temperaturą</a:t>
            </a:r>
          </a:p>
        </p:txBody>
      </p:sp>
      <p:sp>
        <p:nvSpPr>
          <p:cNvPr id="12" name="pole tekstowe 11"/>
          <p:cNvSpPr txBox="1"/>
          <p:nvPr/>
        </p:nvSpPr>
        <p:spPr>
          <a:xfrm>
            <a:off x="1619672" y="4005064"/>
            <a:ext cx="2376264" cy="307777"/>
          </a:xfrm>
          <a:prstGeom prst="rect">
            <a:avLst/>
          </a:prstGeom>
          <a:solidFill>
            <a:schemeClr val="bg1"/>
          </a:solidFill>
        </p:spPr>
        <p:txBody>
          <a:bodyPr wrap="square" rtlCol="0">
            <a:spAutoFit/>
          </a:bodyPr>
          <a:lstStyle/>
          <a:p>
            <a:r>
              <a:rPr lang="pl-PL" sz="1400" dirty="0"/>
              <a:t>Zbyt duże zagęszczenie</a:t>
            </a:r>
          </a:p>
        </p:txBody>
      </p:sp>
      <p:sp>
        <p:nvSpPr>
          <p:cNvPr id="13" name="pole tekstowe 12"/>
          <p:cNvSpPr txBox="1"/>
          <p:nvPr/>
        </p:nvSpPr>
        <p:spPr>
          <a:xfrm>
            <a:off x="1691680" y="4941168"/>
            <a:ext cx="5616624" cy="307777"/>
          </a:xfrm>
          <a:prstGeom prst="rect">
            <a:avLst/>
          </a:prstGeom>
          <a:solidFill>
            <a:schemeClr val="bg1"/>
          </a:solidFill>
        </p:spPr>
        <p:txBody>
          <a:bodyPr wrap="square" rtlCol="0">
            <a:spAutoFit/>
          </a:bodyPr>
          <a:lstStyle/>
          <a:p>
            <a:r>
              <a:rPr lang="pl-PL" sz="1400" dirty="0"/>
              <a:t>Brak ściółki, gdy poprzednio świnie miały zapewniona ściółkę</a:t>
            </a:r>
          </a:p>
        </p:txBody>
      </p:sp>
      <p:sp>
        <p:nvSpPr>
          <p:cNvPr id="14" name="pole tekstowe 13"/>
          <p:cNvSpPr txBox="1"/>
          <p:nvPr/>
        </p:nvSpPr>
        <p:spPr>
          <a:xfrm>
            <a:off x="1619672" y="5589240"/>
            <a:ext cx="3961410" cy="307777"/>
          </a:xfrm>
          <a:prstGeom prst="rect">
            <a:avLst/>
          </a:prstGeom>
          <a:solidFill>
            <a:schemeClr val="bg1"/>
          </a:solidFill>
        </p:spPr>
        <p:txBody>
          <a:bodyPr wrap="square" rtlCol="0">
            <a:spAutoFit/>
          </a:bodyPr>
          <a:lstStyle/>
          <a:p>
            <a:r>
              <a:rPr lang="pl-PL" sz="1400" dirty="0"/>
              <a:t>Genetyczna selekcja na niską zawartość tłuszczu</a:t>
            </a:r>
          </a:p>
        </p:txBody>
      </p:sp>
      <p:sp>
        <p:nvSpPr>
          <p:cNvPr id="15" name="pole tekstowe 14"/>
          <p:cNvSpPr txBox="1"/>
          <p:nvPr/>
        </p:nvSpPr>
        <p:spPr>
          <a:xfrm>
            <a:off x="1" y="5661248"/>
            <a:ext cx="1043608" cy="1200329"/>
          </a:xfrm>
          <a:prstGeom prst="rect">
            <a:avLst/>
          </a:prstGeom>
          <a:solidFill>
            <a:schemeClr val="bg1"/>
          </a:solidFill>
        </p:spPr>
        <p:txBody>
          <a:bodyPr wrap="square" rtlCol="0">
            <a:spAutoFit/>
          </a:bodyPr>
          <a:lstStyle/>
          <a:p>
            <a:r>
              <a:rPr lang="pl-PL" dirty="0"/>
              <a:t>Najtrudniejsze do zmiany</a:t>
            </a:r>
          </a:p>
        </p:txBody>
      </p:sp>
      <p:sp>
        <p:nvSpPr>
          <p:cNvPr id="16" name="pole tekstowe 15"/>
          <p:cNvSpPr txBox="1"/>
          <p:nvPr/>
        </p:nvSpPr>
        <p:spPr>
          <a:xfrm>
            <a:off x="0" y="1268760"/>
            <a:ext cx="1115617" cy="923330"/>
          </a:xfrm>
          <a:prstGeom prst="rect">
            <a:avLst/>
          </a:prstGeom>
          <a:solidFill>
            <a:schemeClr val="bg1"/>
          </a:solidFill>
        </p:spPr>
        <p:txBody>
          <a:bodyPr wrap="square" rtlCol="0">
            <a:spAutoFit/>
          </a:bodyPr>
          <a:lstStyle/>
          <a:p>
            <a:r>
              <a:rPr lang="pl-PL" dirty="0"/>
              <a:t>Najłatwiejsze do zmiany</a:t>
            </a:r>
          </a:p>
        </p:txBody>
      </p:sp>
      <p:sp>
        <p:nvSpPr>
          <p:cNvPr id="17" name="pole tekstowe 16"/>
          <p:cNvSpPr txBox="1"/>
          <p:nvPr/>
        </p:nvSpPr>
        <p:spPr>
          <a:xfrm>
            <a:off x="0" y="0"/>
            <a:ext cx="9230725" cy="707886"/>
          </a:xfrm>
          <a:prstGeom prst="rect">
            <a:avLst/>
          </a:prstGeom>
          <a:solidFill>
            <a:schemeClr val="bg1"/>
          </a:solidFill>
        </p:spPr>
        <p:txBody>
          <a:bodyPr wrap="square" rtlCol="0">
            <a:spAutoFit/>
          </a:bodyPr>
          <a:lstStyle/>
          <a:p>
            <a:r>
              <a:rPr lang="pl-PL" sz="2000" dirty="0"/>
              <a:t>Niektóre przyczyny obgryzania ogonów i poziom trudności ich zmiany przez rolnika (EFSA 2012)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16175" b="16474"/>
          <a:stretch>
            <a:fillRect/>
          </a:stretch>
        </p:blipFill>
        <p:spPr bwMode="auto">
          <a:xfrm>
            <a:off x="251520" y="620688"/>
            <a:ext cx="1490533" cy="1701348"/>
          </a:xfrm>
          <a:prstGeom prst="rect">
            <a:avLst/>
          </a:prstGeom>
          <a:noFill/>
          <a:ln w="9525">
            <a:noFill/>
            <a:miter lim="800000"/>
            <a:headEnd/>
            <a:tailEnd/>
          </a:ln>
          <a:effectLst/>
        </p:spPr>
      </p:pic>
      <p:pic>
        <p:nvPicPr>
          <p:cNvPr id="3" name="Picture 2" descr="O:\EU WelNet\powerpoint photos\38.fresh blood on tail.jpg"/>
          <p:cNvPicPr>
            <a:picLocks noChangeAspect="1" noChangeArrowheads="1"/>
          </p:cNvPicPr>
          <p:nvPr/>
        </p:nvPicPr>
        <p:blipFill>
          <a:blip r:embed="rId3" cstate="print"/>
          <a:srcRect/>
          <a:stretch>
            <a:fillRect/>
          </a:stretch>
        </p:blipFill>
        <p:spPr bwMode="auto">
          <a:xfrm>
            <a:off x="251520" y="2564904"/>
            <a:ext cx="1944216" cy="1777891"/>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t="3143" b="6285"/>
          <a:stretch>
            <a:fillRect/>
          </a:stretch>
        </p:blipFill>
        <p:spPr bwMode="auto">
          <a:xfrm>
            <a:off x="251520" y="4509120"/>
            <a:ext cx="1626774" cy="2138553"/>
          </a:xfrm>
          <a:prstGeom prst="rect">
            <a:avLst/>
          </a:prstGeom>
          <a:noFill/>
          <a:ln w="9525">
            <a:noFill/>
            <a:miter lim="800000"/>
            <a:headEnd/>
            <a:tailEnd/>
          </a:ln>
          <a:effectLst/>
        </p:spPr>
      </p:pic>
      <p:sp>
        <p:nvSpPr>
          <p:cNvPr id="5" name="pole tekstowe 4"/>
          <p:cNvSpPr txBox="1"/>
          <p:nvPr/>
        </p:nvSpPr>
        <p:spPr>
          <a:xfrm>
            <a:off x="3635896" y="1124744"/>
            <a:ext cx="184731" cy="369332"/>
          </a:xfrm>
          <a:prstGeom prst="rect">
            <a:avLst/>
          </a:prstGeom>
          <a:noFill/>
        </p:spPr>
        <p:txBody>
          <a:bodyPr wrap="none" rtlCol="0">
            <a:spAutoFit/>
          </a:bodyPr>
          <a:lstStyle/>
          <a:p>
            <a:endParaRPr lang="pl-PL" dirty="0"/>
          </a:p>
        </p:txBody>
      </p:sp>
      <p:sp>
        <p:nvSpPr>
          <p:cNvPr id="8" name="pole tekstowe 7"/>
          <p:cNvSpPr txBox="1"/>
          <p:nvPr/>
        </p:nvSpPr>
        <p:spPr>
          <a:xfrm>
            <a:off x="3788296" y="1277144"/>
            <a:ext cx="1215752" cy="369332"/>
          </a:xfrm>
          <a:prstGeom prst="rect">
            <a:avLst/>
          </a:prstGeom>
          <a:noFill/>
        </p:spPr>
        <p:txBody>
          <a:bodyPr wrap="square" rtlCol="0">
            <a:spAutoFit/>
          </a:bodyPr>
          <a:lstStyle/>
          <a:p>
            <a:endParaRPr lang="pl-PL" dirty="0"/>
          </a:p>
        </p:txBody>
      </p:sp>
      <p:sp>
        <p:nvSpPr>
          <p:cNvPr id="9" name="pole tekstowe 8"/>
          <p:cNvSpPr txBox="1"/>
          <p:nvPr/>
        </p:nvSpPr>
        <p:spPr>
          <a:xfrm>
            <a:off x="2771800" y="620688"/>
            <a:ext cx="3888432" cy="2554545"/>
          </a:xfrm>
          <a:prstGeom prst="rect">
            <a:avLst/>
          </a:prstGeom>
          <a:noFill/>
        </p:spPr>
        <p:txBody>
          <a:bodyPr wrap="square" rtlCol="0">
            <a:spAutoFit/>
          </a:bodyPr>
          <a:lstStyle/>
          <a:p>
            <a:r>
              <a:rPr lang="pl-PL" sz="2000" dirty="0"/>
              <a:t>Wynik 0:</a:t>
            </a:r>
          </a:p>
          <a:p>
            <a:r>
              <a:rPr lang="pl-PL" sz="2000" dirty="0"/>
              <a:t>a – brak śladów  pogryzienia ogona</a:t>
            </a:r>
          </a:p>
          <a:p>
            <a:r>
              <a:rPr lang="pl-PL" sz="2000" dirty="0"/>
              <a:t>b – powierzchowne ślady ugryzień  ale brak świeżej krwi lub opuchlizny (czerwone ślady na ogonie nie są uważane za rany jeśli nie ma świeżej krwi )</a:t>
            </a:r>
          </a:p>
        </p:txBody>
      </p:sp>
      <p:sp>
        <p:nvSpPr>
          <p:cNvPr id="10" name="pole tekstowe 9"/>
          <p:cNvSpPr txBox="1"/>
          <p:nvPr/>
        </p:nvSpPr>
        <p:spPr>
          <a:xfrm>
            <a:off x="2771800" y="4293096"/>
            <a:ext cx="5760641" cy="1631216"/>
          </a:xfrm>
          <a:prstGeom prst="rect">
            <a:avLst/>
          </a:prstGeom>
          <a:noFill/>
        </p:spPr>
        <p:txBody>
          <a:bodyPr wrap="square" rtlCol="0">
            <a:spAutoFit/>
          </a:bodyPr>
          <a:lstStyle/>
          <a:p>
            <a:r>
              <a:rPr lang="en-GB" sz="2000" dirty="0" err="1"/>
              <a:t>Wynik</a:t>
            </a:r>
            <a:r>
              <a:rPr lang="en-GB" sz="2000" dirty="0"/>
              <a:t> 2:</a:t>
            </a:r>
            <a:endParaRPr lang="pl-PL" sz="2000" dirty="0"/>
          </a:p>
          <a:p>
            <a:r>
              <a:rPr lang="en-GB" sz="2000" dirty="0"/>
              <a:t>c – </a:t>
            </a:r>
            <a:r>
              <a:rPr lang="en-GB" sz="2000" dirty="0" err="1"/>
              <a:t>Świeża</a:t>
            </a:r>
            <a:r>
              <a:rPr lang="en-GB" sz="2000" dirty="0"/>
              <a:t> </a:t>
            </a:r>
            <a:r>
              <a:rPr lang="en-GB" sz="2000" dirty="0" err="1"/>
              <a:t>krew</a:t>
            </a:r>
            <a:r>
              <a:rPr lang="en-GB" sz="2000" dirty="0"/>
              <a:t> </a:t>
            </a:r>
            <a:r>
              <a:rPr lang="en-GB" sz="2000" dirty="0" err="1"/>
              <a:t>widoczna</a:t>
            </a:r>
            <a:r>
              <a:rPr lang="en-GB" sz="2000" dirty="0"/>
              <a:t> </a:t>
            </a:r>
            <a:r>
              <a:rPr lang="en-GB" sz="2000" dirty="0" err="1"/>
              <a:t>na</a:t>
            </a:r>
            <a:r>
              <a:rPr lang="en-GB" sz="2000" dirty="0"/>
              <a:t> </a:t>
            </a:r>
            <a:r>
              <a:rPr lang="en-GB" sz="2000" dirty="0" err="1"/>
              <a:t>ogonie</a:t>
            </a:r>
            <a:r>
              <a:rPr lang="en-GB" sz="2000" dirty="0"/>
              <a:t>; </a:t>
            </a:r>
            <a:r>
              <a:rPr lang="en-GB" sz="2000" dirty="0" err="1"/>
              <a:t>widoczna</a:t>
            </a:r>
            <a:r>
              <a:rPr lang="en-GB" sz="2000" dirty="0"/>
              <a:t> </a:t>
            </a:r>
            <a:r>
              <a:rPr lang="en-GB" sz="2000" dirty="0" err="1"/>
              <a:t>opuchlizna</a:t>
            </a:r>
            <a:r>
              <a:rPr lang="en-GB" sz="2000" dirty="0"/>
              <a:t> </a:t>
            </a:r>
            <a:r>
              <a:rPr lang="en-GB" sz="2000" dirty="0" err="1"/>
              <a:t>i</a:t>
            </a:r>
            <a:r>
              <a:rPr lang="en-GB" sz="2000" dirty="0"/>
              <a:t> </a:t>
            </a:r>
            <a:r>
              <a:rPr lang="en-GB" sz="2000" dirty="0" err="1"/>
              <a:t>objawy</a:t>
            </a:r>
            <a:r>
              <a:rPr lang="en-GB" sz="2000" dirty="0"/>
              <a:t> </a:t>
            </a:r>
            <a:r>
              <a:rPr lang="en-GB" sz="2000" dirty="0" err="1"/>
              <a:t>zapalenia</a:t>
            </a:r>
            <a:r>
              <a:rPr lang="en-GB" sz="2000" dirty="0"/>
              <a:t>.</a:t>
            </a:r>
            <a:endParaRPr lang="pl-PL" sz="2000" dirty="0"/>
          </a:p>
          <a:p>
            <a:r>
              <a:rPr lang="pl-PL" sz="2000" dirty="0"/>
              <a:t>cześć ogona została odgryziona i utworzył sie strup.	 </a:t>
            </a:r>
            <a:r>
              <a:rPr lang="en-GB" sz="2000" dirty="0"/>
              <a:t>(Welfare Quality Protocol, 2009)</a:t>
            </a:r>
            <a:endParaRPr lang="pl-PL" sz="2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064896" cy="5853137"/>
          </a:xfrm>
        </p:spPr>
        <p:txBody>
          <a:bodyPr>
            <a:noAutofit/>
          </a:bodyPr>
          <a:lstStyle/>
          <a:p>
            <a:r>
              <a:rPr lang="pl-PL" sz="2000" dirty="0"/>
              <a:t>Ból: </a:t>
            </a:r>
            <a:br>
              <a:rPr lang="pl-PL" sz="2000" dirty="0"/>
            </a:br>
            <a:r>
              <a:rPr lang="pl-PL" sz="2000" dirty="0"/>
              <a:t>Obgryzanie ogonów zazwyczaj pojawia się po fazie żucia ogonów nie powodującego uszkodzenia. Gdy ogon zostaje zraniony, świnia staje się bardziej aktywna z powodu odczuwanego dyskomfortu i bólu. Wzrost aktywności takiej świni oraz smak krwi powoduje wzrost zainteresowania obgryzaniem ogonów. </a:t>
            </a:r>
            <a:br>
              <a:rPr lang="pl-PL" sz="2000" dirty="0"/>
            </a:br>
            <a:r>
              <a:rPr lang="pl-PL" sz="2000" dirty="0"/>
              <a:t>(</a:t>
            </a:r>
            <a:r>
              <a:rPr lang="pl-PL" sz="2000" dirty="0" err="1"/>
              <a:t>Schroder-Petersen</a:t>
            </a:r>
            <a:r>
              <a:rPr lang="pl-PL" sz="2000" dirty="0"/>
              <a:t> i </a:t>
            </a:r>
            <a:r>
              <a:rPr lang="pl-PL" sz="2000" dirty="0" err="1"/>
              <a:t>Simonsen</a:t>
            </a:r>
            <a:r>
              <a:rPr lang="pl-PL" sz="2000" dirty="0"/>
              <a:t>, 2001)</a:t>
            </a:r>
          </a:p>
          <a:p>
            <a:pPr>
              <a:buNone/>
            </a:pPr>
            <a:r>
              <a:rPr lang="pl-PL" sz="2000" dirty="0"/>
              <a:t>    Ofiara obgryzania ogona cierpi zarówno ból i strach, szczególnie w małych i jałowych boksach, gdzie nie jest w stanie uciec przed atakami. </a:t>
            </a:r>
            <a:br>
              <a:rPr lang="pl-PL" sz="2000" dirty="0"/>
            </a:br>
            <a:r>
              <a:rPr lang="pl-PL" sz="2000" dirty="0"/>
              <a:t>(EFSA, 2007b) </a:t>
            </a:r>
            <a:br>
              <a:rPr lang="pl-PL" sz="2000" dirty="0"/>
            </a:br>
            <a:br>
              <a:rPr lang="pl-PL" sz="2000" dirty="0"/>
            </a:br>
            <a:r>
              <a:rPr lang="pl-PL" sz="2000" dirty="0" err="1"/>
              <a:t>Schroder-Petersen</a:t>
            </a:r>
            <a:r>
              <a:rPr lang="pl-PL" sz="2000" dirty="0"/>
              <a:t> i </a:t>
            </a:r>
            <a:r>
              <a:rPr lang="pl-PL" sz="2000" dirty="0" err="1"/>
              <a:t>Simonsen</a:t>
            </a:r>
            <a:r>
              <a:rPr lang="pl-PL" sz="2000" dirty="0"/>
              <a:t> (2001), wskazują, że na ból wynikający z pogryzienia ogona skalda się ból wynikający z posiadanej rany oraz ból wynikający z zainfekowania tejże rany. </a:t>
            </a:r>
          </a:p>
          <a:p>
            <a:endParaRPr lang="pl-PL"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0"/>
            <a:ext cx="8291264" cy="908720"/>
          </a:xfrm>
        </p:spPr>
        <p:txBody>
          <a:bodyPr>
            <a:noAutofit/>
          </a:bodyPr>
          <a:lstStyle/>
          <a:p>
            <a:br>
              <a:rPr lang="pl-PL" sz="2800" b="1" dirty="0">
                <a:ea typeface="ＭＳ Ｐゴシック" pitchFamily="34" charset="-128"/>
              </a:rPr>
            </a:br>
            <a:br>
              <a:rPr lang="en-GB" sz="2800" b="1" dirty="0">
                <a:ea typeface="ＭＳ Ｐゴシック" pitchFamily="34" charset="-128"/>
              </a:rPr>
            </a:br>
            <a:r>
              <a:rPr lang="pl-PL" sz="2800" dirty="0">
                <a:ea typeface="ＭＳ Ｐゴシック" pitchFamily="34" charset="-128"/>
              </a:rPr>
              <a:t> </a:t>
            </a:r>
            <a:r>
              <a:rPr lang="pl-PL" sz="2400" dirty="0">
                <a:ea typeface="ＭＳ Ｐゴシック" pitchFamily="34" charset="-128"/>
              </a:rPr>
              <a:t>Dyrektywa Rady </a:t>
            </a:r>
            <a:r>
              <a:rPr lang="en-GB" sz="2400" dirty="0">
                <a:ea typeface="ＭＳ Ｐゴシック" pitchFamily="34" charset="-128"/>
              </a:rPr>
              <a:t>2008/120/EC</a:t>
            </a:r>
            <a:r>
              <a:rPr lang="pl-PL" sz="2400" dirty="0">
                <a:ea typeface="ＭＳ Ｐゴシック" pitchFamily="34" charset="-128"/>
              </a:rPr>
              <a:t> </a:t>
            </a:r>
            <a:r>
              <a:rPr lang="en-GB" sz="2400" dirty="0" err="1">
                <a:ea typeface="ＭＳ Ｐゴシック" pitchFamily="34" charset="-128"/>
              </a:rPr>
              <a:t>Paragra</a:t>
            </a:r>
            <a:r>
              <a:rPr lang="pl-PL" sz="2400" dirty="0">
                <a:ea typeface="ＭＳ Ｐゴシック" pitchFamily="34" charset="-128"/>
              </a:rPr>
              <a:t>f</a:t>
            </a:r>
            <a:r>
              <a:rPr lang="en-GB" sz="2400" dirty="0">
                <a:ea typeface="ＭＳ Ｐゴシック" pitchFamily="34" charset="-128"/>
              </a:rPr>
              <a:t> 4 </a:t>
            </a:r>
            <a:r>
              <a:rPr lang="pl-PL" sz="2400" dirty="0">
                <a:ea typeface="ＭＳ Ｐゴシック" pitchFamily="34" charset="-128"/>
              </a:rPr>
              <a:t>Załącznika I – materiał manipulacyjny</a:t>
            </a:r>
            <a:endParaRPr lang="pl-PL" sz="2400" dirty="0"/>
          </a:p>
        </p:txBody>
      </p:sp>
      <p:sp>
        <p:nvSpPr>
          <p:cNvPr id="3" name="Symbol zastępczy zawartości 2"/>
          <p:cNvSpPr>
            <a:spLocks noGrp="1"/>
          </p:cNvSpPr>
          <p:nvPr>
            <p:ph sz="quarter" idx="1"/>
          </p:nvPr>
        </p:nvSpPr>
        <p:spPr>
          <a:xfrm>
            <a:off x="179512" y="1052736"/>
            <a:ext cx="8507288" cy="5544616"/>
          </a:xfrm>
        </p:spPr>
        <p:txBody>
          <a:bodyPr>
            <a:noAutofit/>
          </a:bodyPr>
          <a:lstStyle/>
          <a:p>
            <a:pPr>
              <a:buNone/>
            </a:pPr>
            <a:r>
              <a:rPr lang="pl-PL" sz="2000" dirty="0"/>
              <a:t>Podwody, dla których świnie badają otoczenie i manipulują</a:t>
            </a:r>
          </a:p>
          <a:p>
            <a:pPr>
              <a:buNone/>
            </a:pPr>
            <a:r>
              <a:rPr lang="pl-PL" sz="2000" dirty="0"/>
              <a:t>przedmiotami to:</a:t>
            </a:r>
          </a:p>
          <a:p>
            <a:r>
              <a:rPr lang="pl-PL" sz="2000" dirty="0"/>
              <a:t>szukanie atrakcyjnych miejsc na legowisko zaopatrzonych we właściwy materiał ściółkowy, </a:t>
            </a:r>
          </a:p>
          <a:p>
            <a:r>
              <a:rPr lang="pl-PL" sz="2000" dirty="0"/>
              <a:t>zdobywanie wiedzy o otaczającym środowisku, </a:t>
            </a:r>
          </a:p>
          <a:p>
            <a:r>
              <a:rPr lang="pl-PL" sz="2000" dirty="0"/>
              <a:t>poszukiwanie  jedzenia. </a:t>
            </a:r>
          </a:p>
          <a:p>
            <a:pPr>
              <a:buNone/>
            </a:pPr>
            <a:r>
              <a:rPr lang="pl-PL" sz="2000" dirty="0"/>
              <a:t>Świnie badają otoczenie i potencjalne źródła żywności przez rycie i</a:t>
            </a:r>
          </a:p>
          <a:p>
            <a:pPr>
              <a:buNone/>
            </a:pPr>
            <a:r>
              <a:rPr lang="pl-PL" sz="2000" dirty="0"/>
              <a:t>gryzienie, co pozwala poprzez zmysł smaku i zapachu potwierdzić</a:t>
            </a:r>
          </a:p>
          <a:p>
            <a:pPr>
              <a:buNone/>
            </a:pPr>
            <a:r>
              <a:rPr lang="pl-PL" sz="2000" dirty="0"/>
              <a:t>wartość znalezionego pokarmu.</a:t>
            </a:r>
          </a:p>
          <a:p>
            <a:pPr>
              <a:buNone/>
            </a:pPr>
            <a:r>
              <a:rPr lang="pl-PL" sz="2000" dirty="0"/>
              <a:t>Zachowania dotyczące żerowania ewoluowały </a:t>
            </a:r>
          </a:p>
          <a:p>
            <a:pPr>
              <a:buNone/>
            </a:pPr>
            <a:r>
              <a:rPr lang="pl-PL" sz="2000" dirty="0"/>
              <a:t>umożliwiając świniom znaleźć pożywienie przez cały rok. </a:t>
            </a:r>
          </a:p>
          <a:p>
            <a:pPr>
              <a:buNone/>
            </a:pPr>
            <a:r>
              <a:rPr lang="pl-PL" sz="2000" dirty="0"/>
              <a:t>Dobór naturalny sprzyjał tym, u których instynkt rycia </a:t>
            </a:r>
          </a:p>
          <a:p>
            <a:pPr>
              <a:buNone/>
            </a:pPr>
            <a:r>
              <a:rPr lang="pl-PL" sz="2000" dirty="0"/>
              <a:t>i przeszukiwania terenu był rozwinięty najmocniej. </a:t>
            </a:r>
          </a:p>
          <a:p>
            <a:pPr>
              <a:buNone/>
            </a:pPr>
            <a:r>
              <a:rPr lang="pl-PL" sz="2000" dirty="0"/>
              <a:t>Tego typu zachowanie jest więc mocno zakorzenione </a:t>
            </a:r>
          </a:p>
          <a:p>
            <a:pPr>
              <a:buNone/>
            </a:pPr>
            <a:r>
              <a:rPr lang="pl-PL" sz="2000" dirty="0"/>
              <a:t>także u świni domowej. </a:t>
            </a:r>
          </a:p>
          <a:p>
            <a:pPr>
              <a:buNone/>
            </a:pPr>
            <a:r>
              <a:rPr lang="pl-PL" sz="2000" dirty="0"/>
              <a:t> </a:t>
            </a:r>
          </a:p>
          <a:p>
            <a:pPr>
              <a:buNone/>
            </a:pPr>
            <a:endParaRPr lang="pl-PL" sz="2000" dirty="0"/>
          </a:p>
        </p:txBody>
      </p:sp>
      <p:pic>
        <p:nvPicPr>
          <p:cNvPr id="4" name="Picture 6"/>
          <p:cNvPicPr>
            <a:picLocks noChangeAspect="1" noChangeArrowheads="1"/>
          </p:cNvPicPr>
          <p:nvPr/>
        </p:nvPicPr>
        <p:blipFill>
          <a:blip r:embed="rId2" cstate="print"/>
          <a:srcRect/>
          <a:stretch>
            <a:fillRect/>
          </a:stretch>
        </p:blipFill>
        <p:spPr bwMode="auto">
          <a:xfrm>
            <a:off x="6948835" y="4365104"/>
            <a:ext cx="2195165" cy="2492896"/>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1600200"/>
            <a:ext cx="8172400" cy="5257800"/>
          </a:xfrm>
        </p:spPr>
        <p:txBody>
          <a:bodyPr>
            <a:normAutofit fontScale="85000" lnSpcReduction="10000"/>
          </a:bodyPr>
          <a:lstStyle/>
          <a:p>
            <a:pPr lvl="1">
              <a:buNone/>
            </a:pPr>
            <a:endParaRPr lang="pl-PL" sz="2000" dirty="0"/>
          </a:p>
          <a:p>
            <a:pPr lvl="1">
              <a:buNone/>
            </a:pPr>
            <a:endParaRPr lang="pl-PL" sz="2000" dirty="0"/>
          </a:p>
          <a:p>
            <a:pPr lvl="1">
              <a:buNone/>
            </a:pPr>
            <a:r>
              <a:rPr lang="pl-PL" sz="2400" dirty="0"/>
              <a:t>Świnie z obgryzionym ogonem mogą stracić apetyt lub mniej</a:t>
            </a:r>
          </a:p>
          <a:p>
            <a:pPr lvl="1">
              <a:buNone/>
            </a:pPr>
            <a:r>
              <a:rPr lang="pl-PL" sz="2400" dirty="0"/>
              <a:t>jeść, aby uniknąć eksponowania ogona. </a:t>
            </a:r>
          </a:p>
          <a:p>
            <a:pPr lvl="1">
              <a:buNone/>
            </a:pPr>
            <a:r>
              <a:rPr lang="pl-PL" sz="2400" dirty="0"/>
              <a:t>(</a:t>
            </a:r>
            <a:r>
              <a:rPr lang="pl-PL" sz="2400" dirty="0" err="1"/>
              <a:t>Wallenbeck</a:t>
            </a:r>
            <a:r>
              <a:rPr lang="pl-PL" sz="2400" dirty="0"/>
              <a:t> &amp; Keeling 2013) </a:t>
            </a:r>
            <a:br>
              <a:rPr lang="pl-PL" sz="2400" dirty="0"/>
            </a:br>
            <a:endParaRPr lang="pl-PL" sz="2400" dirty="0"/>
          </a:p>
          <a:p>
            <a:pPr lvl="1">
              <a:buNone/>
            </a:pPr>
            <a:r>
              <a:rPr lang="pl-PL" sz="2400" dirty="0"/>
              <a:t>Energia jest wykorzystywana do walki z chorobą, a nie wzrost.</a:t>
            </a:r>
          </a:p>
          <a:p>
            <a:pPr lvl="1">
              <a:buNone/>
            </a:pPr>
            <a:endParaRPr lang="pl-PL" sz="2400" dirty="0"/>
          </a:p>
          <a:p>
            <a:pPr lvl="1">
              <a:buNone/>
            </a:pPr>
            <a:r>
              <a:rPr lang="pl-PL" sz="2400" dirty="0"/>
              <a:t>Pogryzienie ogona może prowadzić do infekcji </a:t>
            </a:r>
            <a:r>
              <a:rPr lang="pl-PL" sz="2400" dirty="0" err="1"/>
              <a:t>gólnoustrojowych</a:t>
            </a:r>
            <a:r>
              <a:rPr lang="pl-PL" sz="2400" dirty="0"/>
              <a:t>,</a:t>
            </a:r>
          </a:p>
          <a:p>
            <a:pPr lvl="1">
              <a:buNone/>
            </a:pPr>
            <a:r>
              <a:rPr lang="pl-PL" sz="2400" dirty="0"/>
              <a:t>które w efekcie powodują po uboju konfiskatę tuszy: </a:t>
            </a:r>
          </a:p>
          <a:p>
            <a:pPr lvl="1"/>
            <a:r>
              <a:rPr lang="pl-PL" sz="2400" dirty="0"/>
              <a:t>Uszkodzenia ogona mogą prowadzić do ropowicy lub ropni kręgosłupa. </a:t>
            </a:r>
          </a:p>
          <a:p>
            <a:pPr lvl="1"/>
            <a:r>
              <a:rPr lang="pl-PL" sz="2400" dirty="0"/>
              <a:t>Świnie z poważnie pogryzionym ogonem mają większą częstość występowania ropni w płucach i zmian opłucnowych. </a:t>
            </a:r>
            <a:br>
              <a:rPr lang="pl-PL" sz="2400" dirty="0"/>
            </a:br>
            <a:r>
              <a:rPr lang="pl-PL" sz="2400" dirty="0"/>
              <a:t>(Przemiał, 2007; </a:t>
            </a:r>
            <a:r>
              <a:rPr lang="pl-PL" sz="2400" dirty="0" err="1"/>
              <a:t>Kritas</a:t>
            </a:r>
            <a:r>
              <a:rPr lang="pl-PL" sz="2400" dirty="0"/>
              <a:t> &amp; Morrison, 2007)</a:t>
            </a:r>
          </a:p>
          <a:p>
            <a:pPr lvl="1">
              <a:buNone/>
            </a:pPr>
            <a:endParaRPr lang="pl-PL" sz="2000" dirty="0"/>
          </a:p>
        </p:txBody>
      </p:sp>
      <p:pic>
        <p:nvPicPr>
          <p:cNvPr id="4" name="Picture 3"/>
          <p:cNvPicPr>
            <a:picLocks noChangeAspect="1" noChangeArrowheads="1"/>
          </p:cNvPicPr>
          <p:nvPr/>
        </p:nvPicPr>
        <p:blipFill>
          <a:blip r:embed="rId2" cstate="print">
            <a:lum contrast="12000"/>
          </a:blip>
          <a:srcRect b="18368"/>
          <a:stretch>
            <a:fillRect/>
          </a:stretch>
        </p:blipFill>
        <p:spPr bwMode="auto">
          <a:xfrm>
            <a:off x="6839744" y="0"/>
            <a:ext cx="2304256" cy="218351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dirty="0"/>
              <a:t>Zakaz rutynowego obcinania ogonów</a:t>
            </a:r>
          </a:p>
        </p:txBody>
      </p:sp>
      <p:sp>
        <p:nvSpPr>
          <p:cNvPr id="3" name="Symbol zastępczy zawartości 2"/>
          <p:cNvSpPr>
            <a:spLocks noGrp="1"/>
          </p:cNvSpPr>
          <p:nvPr>
            <p:ph sz="quarter" idx="1"/>
          </p:nvPr>
        </p:nvSpPr>
        <p:spPr>
          <a:xfrm>
            <a:off x="457200" y="1600200"/>
            <a:ext cx="8147248" cy="4873752"/>
          </a:xfrm>
        </p:spPr>
        <p:txBody>
          <a:bodyPr>
            <a:normAutofit fontScale="70000" lnSpcReduction="20000"/>
          </a:bodyPr>
          <a:lstStyle/>
          <a:p>
            <a:pPr>
              <a:buNone/>
            </a:pPr>
            <a:r>
              <a:rPr lang="pl-PL" sz="2900" dirty="0"/>
              <a:t>W dyrektywie Rady </a:t>
            </a:r>
            <a:r>
              <a:rPr lang="en-GB" sz="2900" dirty="0"/>
              <a:t>2008/120/EC</a:t>
            </a:r>
            <a:r>
              <a:rPr lang="pl-PL" sz="2900" dirty="0"/>
              <a:t> stwierdzono iż obcinanie ogonków</a:t>
            </a:r>
          </a:p>
          <a:p>
            <a:pPr>
              <a:buNone/>
            </a:pPr>
            <a:r>
              <a:rPr lang="en-GB" sz="2900" dirty="0"/>
              <a:t>“</a:t>
            </a:r>
            <a:r>
              <a:rPr lang="pl-PL" sz="2900" i="1" dirty="0"/>
              <a:t>może powodować bezpośredni ból, a w niektórych przypadkach ból</a:t>
            </a:r>
          </a:p>
          <a:p>
            <a:pPr>
              <a:buNone/>
            </a:pPr>
            <a:r>
              <a:rPr lang="pl-PL" sz="2900" i="1" dirty="0"/>
              <a:t>długotrwały</a:t>
            </a:r>
            <a:r>
              <a:rPr lang="en-GB" sz="2900" i="1" dirty="0"/>
              <a:t>.”</a:t>
            </a:r>
            <a:r>
              <a:rPr lang="en-GB" sz="2900" dirty="0"/>
              <a:t> </a:t>
            </a:r>
          </a:p>
          <a:p>
            <a:pPr>
              <a:buNone/>
            </a:pPr>
            <a:endParaRPr lang="en-GB" sz="2900" dirty="0"/>
          </a:p>
          <a:p>
            <a:pPr>
              <a:buNone/>
            </a:pPr>
            <a:r>
              <a:rPr lang="pl-PL" sz="2900" dirty="0"/>
              <a:t>Ból bezpośredni pojawi się ponieważ nawet u jednodniowego</a:t>
            </a:r>
          </a:p>
          <a:p>
            <a:pPr>
              <a:buNone/>
            </a:pPr>
            <a:r>
              <a:rPr lang="pl-PL" sz="2900" dirty="0"/>
              <a:t>prosięcia zakończenia nerwowe są obecne na całej długości ogona.</a:t>
            </a:r>
          </a:p>
          <a:p>
            <a:pPr>
              <a:buNone/>
            </a:pPr>
            <a:r>
              <a:rPr lang="en-GB" sz="2900" dirty="0"/>
              <a:t>(</a:t>
            </a:r>
            <a:r>
              <a:rPr lang="en-GB" sz="2900" dirty="0" err="1"/>
              <a:t>Simonsen</a:t>
            </a:r>
            <a:r>
              <a:rPr lang="en-GB" sz="2900" dirty="0"/>
              <a:t> et</a:t>
            </a:r>
            <a:r>
              <a:rPr lang="pl-PL" sz="2900" dirty="0"/>
              <a:t> </a:t>
            </a:r>
            <a:r>
              <a:rPr lang="en-GB" sz="2900" dirty="0"/>
              <a:t>al., 1991).</a:t>
            </a:r>
          </a:p>
          <a:p>
            <a:pPr>
              <a:buNone/>
            </a:pPr>
            <a:endParaRPr lang="en-GB" sz="2900" dirty="0"/>
          </a:p>
          <a:p>
            <a:pPr>
              <a:buNone/>
            </a:pPr>
            <a:r>
              <a:rPr lang="pl-PL" sz="2900" dirty="0"/>
              <a:t>Ból długotrwały pojawi się gdy obcięcie ogona spowoduje</a:t>
            </a:r>
          </a:p>
          <a:p>
            <a:pPr>
              <a:buNone/>
            </a:pPr>
            <a:r>
              <a:rPr lang="pl-PL" sz="2900" dirty="0"/>
              <a:t>nierównomierne rozłożenie zakończeń nerwowych co może rozwinąć</a:t>
            </a:r>
          </a:p>
          <a:p>
            <a:pPr>
              <a:buNone/>
            </a:pPr>
            <a:r>
              <a:rPr lang="pl-PL" sz="2900" dirty="0"/>
              <a:t>się w bolesne pourazowe nerwiaki, powodujące iż ogon staje się</a:t>
            </a:r>
          </a:p>
          <a:p>
            <a:pPr>
              <a:buNone/>
            </a:pPr>
            <a:r>
              <a:rPr lang="pl-PL" sz="2900" dirty="0"/>
              <a:t>bardzo wrażliwy. </a:t>
            </a:r>
            <a:r>
              <a:rPr lang="en-GB" sz="2900" dirty="0"/>
              <a:t>(</a:t>
            </a:r>
            <a:r>
              <a:rPr lang="en-GB" sz="2900" dirty="0" err="1"/>
              <a:t>Simonsen</a:t>
            </a:r>
            <a:r>
              <a:rPr lang="en-GB" sz="2900" dirty="0"/>
              <a:t> et al., 1991).</a:t>
            </a:r>
          </a:p>
          <a:p>
            <a:pPr>
              <a:buNone/>
            </a:pPr>
            <a:endParaRPr lang="en-GB" sz="2900" dirty="0"/>
          </a:p>
          <a:p>
            <a:endParaRPr lang="pl-P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404664"/>
            <a:ext cx="8676456" cy="6069161"/>
          </a:xfrm>
        </p:spPr>
        <p:txBody>
          <a:bodyPr>
            <a:normAutofit fontScale="92500" lnSpcReduction="20000"/>
          </a:bodyPr>
          <a:lstStyle/>
          <a:p>
            <a:r>
              <a:rPr lang="pl-PL" sz="2200" dirty="0"/>
              <a:t>Dyrektywa wyraźnie stwierdza, że ​​obcinanie ogonów wpływa negatywnie na dobrostan świń, więc dlaczego jest to dozwolone w przypadku wystąpienia problemu z obgryzaniem ogonów? </a:t>
            </a:r>
            <a:br>
              <a:rPr lang="pl-PL" sz="2200" dirty="0"/>
            </a:br>
            <a:br>
              <a:rPr lang="pl-PL" sz="2200" dirty="0"/>
            </a:br>
            <a:r>
              <a:rPr lang="pl-PL" sz="2200" dirty="0"/>
              <a:t>Ryzyko obgryzania ogonów jest wieloczynnikowe i nie ma  niezawodnego alternatywnego rozwiązania i sposób skuteczny zastosowany w jednym przypadku nie musi być skuteczny w innym. (Hunter i </a:t>
            </a:r>
            <a:r>
              <a:rPr lang="pl-PL" sz="2200" dirty="0" err="1"/>
              <a:t>wsp</a:t>
            </a:r>
            <a:r>
              <a:rPr lang="pl-PL" sz="2200" dirty="0"/>
              <a:t>., 2001;. </a:t>
            </a:r>
            <a:r>
              <a:rPr lang="pl-PL" sz="2200" dirty="0" err="1"/>
              <a:t>Schroder-Petersen</a:t>
            </a:r>
            <a:r>
              <a:rPr lang="pl-PL" sz="2200" dirty="0"/>
              <a:t> i </a:t>
            </a:r>
            <a:r>
              <a:rPr lang="pl-PL" sz="2200" dirty="0" err="1"/>
              <a:t>Simonsen</a:t>
            </a:r>
            <a:r>
              <a:rPr lang="pl-PL" sz="2200" dirty="0"/>
              <a:t>, 2001). </a:t>
            </a:r>
            <a:br>
              <a:rPr lang="pl-PL" sz="2200" dirty="0"/>
            </a:br>
            <a:endParaRPr lang="pl-PL" sz="2200" dirty="0"/>
          </a:p>
          <a:p>
            <a:pPr>
              <a:buNone/>
            </a:pPr>
            <a:r>
              <a:rPr lang="pl-PL" sz="2200" dirty="0"/>
              <a:t>    Zastosowane jako jedyny sposób zapobiegania, obcinanie ogonów jest postrzegane jako najbardziej efektywne działanie. Na przykład, Hunter i in. (2001) obserwował obgryzanie ogonów u 2,4% świń mających obcięty ogon i 8,5% świń z nieobciętym ogonem w Wielkiej Brytanii. </a:t>
            </a:r>
            <a:br>
              <a:rPr lang="pl-PL" sz="2200" dirty="0"/>
            </a:br>
            <a:r>
              <a:rPr lang="pl-PL" sz="2200" dirty="0"/>
              <a:t>W niektórych przypadkach, obcinanie ogonów zmniejszyło występowanie obgryzania ogonów aż o 66%.</a:t>
            </a:r>
          </a:p>
          <a:p>
            <a:pPr>
              <a:buNone/>
            </a:pPr>
            <a:r>
              <a:rPr lang="pl-PL" sz="2200" dirty="0"/>
              <a:t>    (</a:t>
            </a:r>
            <a:r>
              <a:rPr lang="pl-PL" sz="2200" dirty="0" err="1"/>
              <a:t>Kritas</a:t>
            </a:r>
            <a:r>
              <a:rPr lang="pl-PL" sz="2200" dirty="0"/>
              <a:t> &amp; Morrison, 2007) </a:t>
            </a:r>
            <a:br>
              <a:rPr lang="pl-PL" sz="2200" dirty="0"/>
            </a:br>
            <a:br>
              <a:rPr lang="pl-PL" sz="2200" dirty="0"/>
            </a:br>
            <a:r>
              <a:rPr lang="pl-PL" sz="2200" dirty="0"/>
              <a:t>To może wyjaśniać, dlaczego, pomimo prawodawstwa jasno stwierdzającego, że obcinanie ogonów nie może być wykonywane rutynowo, występowanie świń z obciętym ogonem w Europie nadal pozostaje na bardzo wysokim poziomie ponad 90% (EFSA, 2007b).</a:t>
            </a:r>
          </a:p>
          <a:p>
            <a:endParaRPr lang="pl-PL"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95536" y="764704"/>
            <a:ext cx="8352928" cy="5709121"/>
          </a:xfrm>
        </p:spPr>
        <p:txBody>
          <a:bodyPr>
            <a:normAutofit/>
          </a:bodyPr>
          <a:lstStyle/>
          <a:p>
            <a:pPr>
              <a:buNone/>
            </a:pPr>
            <a:r>
              <a:rPr lang="pl-PL" sz="2000" i="1" dirty="0"/>
              <a:t>„Przed wykonaniem tych zabiegów należy podjąć inne środki, żeby</a:t>
            </a:r>
          </a:p>
          <a:p>
            <a:pPr>
              <a:buNone/>
            </a:pPr>
            <a:r>
              <a:rPr lang="pl-PL" sz="2000" i="1" dirty="0"/>
              <a:t>zapobiec obgryzaniu ogonów i innym zachowaniom, biorąc pod uwagę</a:t>
            </a:r>
          </a:p>
          <a:p>
            <a:pPr>
              <a:buNone/>
            </a:pPr>
            <a:r>
              <a:rPr lang="pl-PL" sz="2000" i="1" dirty="0"/>
              <a:t>cechy środowiska i zagęszczenie hodowli. Z tego powodu</a:t>
            </a:r>
          </a:p>
          <a:p>
            <a:pPr>
              <a:buNone/>
            </a:pPr>
            <a:r>
              <a:rPr lang="pl-PL" sz="2000" i="1" dirty="0"/>
              <a:t>nieodpowiednie warunki środowiskowe lub systemy zarządzania</a:t>
            </a:r>
          </a:p>
          <a:p>
            <a:pPr>
              <a:buNone/>
            </a:pPr>
            <a:r>
              <a:rPr lang="pl-PL" sz="2000" i="1" dirty="0"/>
              <a:t>muszą być zmienione.” </a:t>
            </a:r>
          </a:p>
          <a:p>
            <a:pPr>
              <a:buFont typeface="Arial" charset="0"/>
              <a:buNone/>
              <a:defRPr/>
            </a:pPr>
            <a:endParaRPr lang="pl-PL" sz="2000" dirty="0">
              <a:latin typeface="Lucida Sans" pitchFamily="34" charset="0"/>
              <a:ea typeface="ＭＳ Ｐゴシック" pitchFamily="34" charset="-128"/>
            </a:endParaRPr>
          </a:p>
          <a:p>
            <a:pPr>
              <a:buFont typeface="Arial" charset="0"/>
              <a:buNone/>
              <a:defRPr/>
            </a:pPr>
            <a:r>
              <a:rPr lang="pl-PL" sz="2000" dirty="0">
                <a:ea typeface="ＭＳ Ｐゴシック" pitchFamily="34" charset="-128"/>
              </a:rPr>
              <a:t>Rutynowe obcinanie ogonów jest zabronione.</a:t>
            </a:r>
          </a:p>
          <a:p>
            <a:pPr>
              <a:buFont typeface="Arial" charset="0"/>
              <a:buNone/>
              <a:defRPr/>
            </a:pPr>
            <a:r>
              <a:rPr lang="pl-PL" sz="2000" dirty="0">
                <a:ea typeface="ＭＳ Ｐゴシック" pitchFamily="34" charset="-128"/>
              </a:rPr>
              <a:t>Zabieg może być przeprowadzany tylko w przypadku, gdy w</a:t>
            </a:r>
          </a:p>
          <a:p>
            <a:pPr>
              <a:buFont typeface="Arial" charset="0"/>
              <a:buNone/>
              <a:defRPr/>
            </a:pPr>
            <a:r>
              <a:rPr lang="pl-PL" sz="2000" dirty="0">
                <a:ea typeface="ＭＳ Ｐゴシック" pitchFamily="34" charset="-128"/>
              </a:rPr>
              <a:t>gospodarstwie dochodzi do uszkodzeń ogonów i jeśli wszystkie</a:t>
            </a:r>
          </a:p>
          <a:p>
            <a:pPr>
              <a:buFont typeface="Arial" charset="0"/>
              <a:buNone/>
              <a:defRPr/>
            </a:pPr>
            <a:r>
              <a:rPr lang="pl-PL" sz="2000" dirty="0">
                <a:ea typeface="ＭＳ Ｐゴシック" pitchFamily="34" charset="-128"/>
              </a:rPr>
              <a:t>możliwe przyczyny tego zjawiska zostały usunięte.</a:t>
            </a:r>
          </a:p>
          <a:p>
            <a:pPr>
              <a:buFont typeface="Arial" charset="0"/>
              <a:buNone/>
              <a:defRPr/>
            </a:pPr>
            <a:endParaRPr lang="pl-PL" sz="2000" dirty="0">
              <a:latin typeface="Lucida Sans" pitchFamily="34" charset="0"/>
              <a:ea typeface="ＭＳ Ｐゴシック" pitchFamily="34" charset="-128"/>
            </a:endParaRPr>
          </a:p>
          <a:p>
            <a:endParaRPr lang="pl-PL" sz="2000" dirty="0"/>
          </a:p>
          <a:p>
            <a:pPr>
              <a:buFont typeface="Arial" charset="0"/>
              <a:buNone/>
              <a:defRPr/>
            </a:pPr>
            <a:endParaRPr lang="pl-PL" sz="2000" dirty="0">
              <a:latin typeface="Lucida Sans" pitchFamily="34" charset="0"/>
              <a:ea typeface="ＭＳ Ｐゴシック" pitchFamily="34" charset="-128"/>
            </a:endParaRPr>
          </a:p>
          <a:p>
            <a:pPr>
              <a:buNone/>
            </a:pPr>
            <a:endParaRPr lang="pl-PL" sz="2000" i="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692696"/>
            <a:ext cx="7848872" cy="5781129"/>
          </a:xfrm>
        </p:spPr>
        <p:txBody>
          <a:bodyPr>
            <a:normAutofit/>
          </a:bodyPr>
          <a:lstStyle/>
          <a:p>
            <a:r>
              <a:rPr lang="pl-PL" sz="2000" dirty="0"/>
              <a:t>Obcinanie ogonów powinno być traktowane jako krótkotrwałe rozwiązanie.</a:t>
            </a:r>
          </a:p>
          <a:p>
            <a:r>
              <a:rPr lang="pl-PL" sz="2000" dirty="0"/>
              <a:t>Konieczna jest zmiana warunków mająca na celu stwierdzenie i wyeliminowanie głównej przyczyny problemu.</a:t>
            </a:r>
          </a:p>
          <a:p>
            <a:r>
              <a:rPr lang="pl-PL" sz="2000" dirty="0"/>
              <a:t>Po zlikwidowaniu problemu obgryzania ogonów należy zaprzestać obcinania ogonów u następnych partii świń.</a:t>
            </a:r>
          </a:p>
          <a:p>
            <a:endParaRPr lang="pl-PL" sz="2000" dirty="0"/>
          </a:p>
        </p:txBody>
      </p:sp>
      <p:pic>
        <p:nvPicPr>
          <p:cNvPr id="4" name="Picture 2" descr="O:\EU WelNet\powerpoint photos\45.black curly tail.jpg"/>
          <p:cNvPicPr>
            <a:picLocks noChangeAspect="1" noChangeArrowheads="1"/>
          </p:cNvPicPr>
          <p:nvPr/>
        </p:nvPicPr>
        <p:blipFill>
          <a:blip r:embed="rId2" cstate="print"/>
          <a:srcRect/>
          <a:stretch>
            <a:fillRect/>
          </a:stretch>
        </p:blipFill>
        <p:spPr bwMode="auto">
          <a:xfrm>
            <a:off x="1979712" y="3402459"/>
            <a:ext cx="4152944" cy="345554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548680"/>
            <a:ext cx="8064896" cy="5881737"/>
          </a:xfrm>
        </p:spPr>
        <p:txBody>
          <a:bodyPr/>
          <a:lstStyle/>
          <a:p>
            <a:pPr>
              <a:buNone/>
            </a:pPr>
            <a:r>
              <a:rPr lang="pl-PL" sz="1800" dirty="0"/>
              <a:t>Wszystkie świnie posiadają silną motywację do eksploracji środowiska</a:t>
            </a:r>
          </a:p>
          <a:p>
            <a:pPr>
              <a:buNone/>
            </a:pPr>
            <a:r>
              <a:rPr lang="pl-PL" sz="1800" dirty="0"/>
              <a:t>oraz poszukiwania pożywienia. </a:t>
            </a:r>
          </a:p>
          <a:p>
            <a:pPr>
              <a:buNone/>
            </a:pPr>
            <a:r>
              <a:rPr lang="pl-PL" sz="1800" dirty="0"/>
              <a:t>Kojec, w którym świnia przebywa przez całe życie oraz dobrze</a:t>
            </a:r>
          </a:p>
          <a:p>
            <a:pPr>
              <a:buNone/>
            </a:pPr>
            <a:r>
              <a:rPr lang="pl-PL" sz="1800" dirty="0"/>
              <a:t>zbilansowana dieta nie zmniejsza ww. motywacji.</a:t>
            </a:r>
          </a:p>
          <a:p>
            <a:endParaRPr lang="pl-PL" dirty="0"/>
          </a:p>
        </p:txBody>
      </p:sp>
      <p:graphicFrame>
        <p:nvGraphicFramePr>
          <p:cNvPr id="4" name="Chart 6"/>
          <p:cNvGraphicFramePr/>
          <p:nvPr/>
        </p:nvGraphicFramePr>
        <p:xfrm>
          <a:off x="0" y="2708920"/>
          <a:ext cx="4788024" cy="3888432"/>
        </p:xfrm>
        <a:graphic>
          <a:graphicData uri="http://schemas.openxmlformats.org/drawingml/2006/chart">
            <c:chart xmlns:c="http://schemas.openxmlformats.org/drawingml/2006/chart" xmlns:r="http://schemas.openxmlformats.org/officeDocument/2006/relationships" r:id="rId2"/>
          </a:graphicData>
        </a:graphic>
      </p:graphicFrame>
      <p:sp>
        <p:nvSpPr>
          <p:cNvPr id="1025" name="Rectangle 1"/>
          <p:cNvSpPr>
            <a:spLocks noChangeArrowheads="1"/>
          </p:cNvSpPr>
          <p:nvPr/>
        </p:nvSpPr>
        <p:spPr bwMode="auto">
          <a:xfrm>
            <a:off x="5004048" y="3092252"/>
            <a:ext cx="3384376"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b="0" i="0" u="none" strike="noStrike" cap="none" normalizeH="0" baseline="0" dirty="0">
                <a:ln>
                  <a:noFill/>
                </a:ln>
                <a:solidFill>
                  <a:schemeClr val="tx1"/>
                </a:solidFill>
                <a:effectLst/>
                <a:latin typeface="Century Schoolbook" pitchFamily="18" charset="0"/>
                <a:ea typeface="Calibri" pitchFamily="34" charset="0"/>
                <a:cs typeface="Times New Roman" pitchFamily="18" charset="0"/>
              </a:rPr>
              <a:t>Świnie domowe utrzymywane w systemie otwartym spędzają 75% swojego aktywnego czasu na żerowaniu nawet jeśli są karmione do syta raz dziennie.</a:t>
            </a:r>
            <a:endParaRPr kumimoji="0" lang="pl-PL" sz="2000" b="0" i="0" u="none" strike="noStrike" cap="none" normalizeH="0" baseline="0" dirty="0">
              <a:ln>
                <a:noFill/>
              </a:ln>
              <a:solidFill>
                <a:schemeClr val="tx1"/>
              </a:solidFill>
              <a:effectLst/>
              <a:latin typeface="Century Schoolbook"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179512" y="692696"/>
            <a:ext cx="8496944" cy="5781129"/>
          </a:xfrm>
        </p:spPr>
        <p:txBody>
          <a:bodyPr>
            <a:normAutofit/>
          </a:bodyPr>
          <a:lstStyle/>
          <a:p>
            <a:pPr>
              <a:buNone/>
            </a:pPr>
            <a:r>
              <a:rPr lang="pl-PL" sz="2000" dirty="0"/>
              <a:t>W przypadku świń hodowlanych jedynie dostarczenia materiału</a:t>
            </a:r>
          </a:p>
          <a:p>
            <a:pPr>
              <a:buNone/>
            </a:pPr>
            <a:r>
              <a:rPr lang="pl-PL" sz="2000" dirty="0"/>
              <a:t>manipulacyjnego umożliwia wyrażenie zachowań związanych z</a:t>
            </a:r>
          </a:p>
          <a:p>
            <a:pPr>
              <a:buNone/>
            </a:pPr>
            <a:r>
              <a:rPr lang="pl-PL" sz="2000" dirty="0"/>
              <a:t>żerowaniem.  </a:t>
            </a:r>
          </a:p>
          <a:p>
            <a:pPr>
              <a:buNone/>
            </a:pPr>
            <a:endParaRPr lang="pl-PL" sz="2000" i="1" dirty="0"/>
          </a:p>
          <a:p>
            <a:pPr>
              <a:buNone/>
            </a:pPr>
            <a:r>
              <a:rPr lang="pl-PL" sz="2000" i="1" dirty="0"/>
              <a:t>O wzbogaceniu środowiska można mówić tylko wówczas, gdy</a:t>
            </a:r>
          </a:p>
          <a:p>
            <a:pPr>
              <a:buNone/>
            </a:pPr>
            <a:r>
              <a:rPr lang="pl-PL" sz="2000" i="1" dirty="0"/>
              <a:t>wprowadzane zmiany poprawiają biologiczne funkcjonowanie</a:t>
            </a:r>
          </a:p>
          <a:p>
            <a:pPr>
              <a:buNone/>
            </a:pPr>
            <a:r>
              <a:rPr lang="pl-PL" sz="2000" i="1" dirty="0"/>
              <a:t>utrzymywanych w nim zwierząt. </a:t>
            </a:r>
            <a:r>
              <a:rPr lang="pl-PL" sz="2000" dirty="0"/>
              <a:t>(</a:t>
            </a:r>
            <a:r>
              <a:rPr lang="pl-PL" sz="2000" dirty="0" err="1"/>
              <a:t>Newberry</a:t>
            </a:r>
            <a:r>
              <a:rPr lang="pl-PL" sz="2000" dirty="0"/>
              <a:t>, 1995) </a:t>
            </a:r>
          </a:p>
          <a:p>
            <a:pPr>
              <a:buNone/>
            </a:pPr>
            <a:r>
              <a:rPr lang="pl-PL" sz="2000" i="1" dirty="0"/>
              <a:t>Innymi słowy, wzbogacenie środowiska umożliwia zwierzętom</a:t>
            </a:r>
          </a:p>
          <a:p>
            <a:pPr>
              <a:buNone/>
            </a:pPr>
            <a:r>
              <a:rPr lang="pl-PL" sz="2000" i="1" dirty="0"/>
              <a:t>wyrażenie bogatszego repertuaru zachowań,  pozwalając na</a:t>
            </a:r>
          </a:p>
          <a:p>
            <a:pPr>
              <a:buNone/>
            </a:pPr>
            <a:r>
              <a:rPr lang="pl-PL" sz="2000" i="1" dirty="0"/>
              <a:t>dokonywanie wyboru oraz zwiększenie dobrego samopoczucia</a:t>
            </a:r>
            <a:r>
              <a:rPr lang="pl-PL" sz="2000" dirty="0"/>
              <a:t>.</a:t>
            </a:r>
          </a:p>
          <a:p>
            <a:pPr>
              <a:buNone/>
            </a:pPr>
            <a:r>
              <a:rPr lang="pl-PL" sz="2000" dirty="0"/>
              <a:t>(Van de </a:t>
            </a:r>
            <a:r>
              <a:rPr lang="pl-PL" sz="2000" dirty="0" err="1"/>
              <a:t>Weerd</a:t>
            </a:r>
            <a:r>
              <a:rPr lang="pl-PL" sz="2000" dirty="0"/>
              <a:t> and Day, 2009)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778098"/>
          </a:xfrm>
        </p:spPr>
        <p:txBody>
          <a:bodyPr>
            <a:normAutofit/>
          </a:bodyPr>
          <a:lstStyle/>
          <a:p>
            <a:r>
              <a:rPr lang="pl-PL" sz="3200" b="1" dirty="0"/>
              <a:t>Zachowanie dotyczące żerowania</a:t>
            </a:r>
          </a:p>
        </p:txBody>
      </p:sp>
      <p:pic>
        <p:nvPicPr>
          <p:cNvPr id="5" name="Picture 2"/>
          <p:cNvPicPr>
            <a:picLocks noGrp="1" noChangeAspect="1" noChangeArrowheads="1"/>
          </p:cNvPicPr>
          <p:nvPr>
            <p:ph sz="quarter" idx="1"/>
          </p:nvPr>
        </p:nvPicPr>
        <p:blipFill>
          <a:blip r:embed="rId2" cstate="print"/>
          <a:stretch>
            <a:fillRect/>
          </a:stretch>
        </p:blipFill>
        <p:spPr bwMode="auto">
          <a:xfrm>
            <a:off x="2609427" y="2852936"/>
            <a:ext cx="3163145" cy="3024336"/>
          </a:xfrm>
          <a:prstGeom prst="rect">
            <a:avLst/>
          </a:prstGeom>
          <a:noFill/>
          <a:ln w="9525">
            <a:noFill/>
            <a:miter lim="800000"/>
            <a:headEnd/>
            <a:tailEnd/>
          </a:ln>
          <a:effectLst/>
        </p:spPr>
      </p:pic>
      <p:pic>
        <p:nvPicPr>
          <p:cNvPr id="4" name="Picture 2" descr="O:\EU WelNet\powerpoint photos\35.chew silage.jpg"/>
          <p:cNvPicPr>
            <a:picLocks noChangeAspect="1" noChangeArrowheads="1"/>
          </p:cNvPicPr>
          <p:nvPr/>
        </p:nvPicPr>
        <p:blipFill>
          <a:blip r:embed="rId3" cstate="print"/>
          <a:srcRect l="37769"/>
          <a:stretch>
            <a:fillRect/>
          </a:stretch>
        </p:blipFill>
        <p:spPr bwMode="auto">
          <a:xfrm>
            <a:off x="438151" y="1124745"/>
            <a:ext cx="2118374" cy="2409264"/>
          </a:xfrm>
          <a:prstGeom prst="rect">
            <a:avLst/>
          </a:prstGeom>
          <a:noFill/>
          <a:ln w="9525">
            <a:noFill/>
            <a:miter lim="800000"/>
            <a:headEnd/>
            <a:tailEnd/>
          </a:ln>
        </p:spPr>
      </p:pic>
      <p:pic>
        <p:nvPicPr>
          <p:cNvPr id="6" name="Picture 5" descr="pigletrooting"/>
          <p:cNvPicPr>
            <a:picLocks noChangeAspect="1" noChangeArrowheads="1"/>
          </p:cNvPicPr>
          <p:nvPr/>
        </p:nvPicPr>
        <p:blipFill>
          <a:blip r:embed="rId4" cstate="print"/>
          <a:srcRect t="14118" r="38036" b="14521"/>
          <a:stretch>
            <a:fillRect/>
          </a:stretch>
        </p:blipFill>
        <p:spPr bwMode="auto">
          <a:xfrm>
            <a:off x="467544" y="3789040"/>
            <a:ext cx="2017405" cy="2773141"/>
          </a:xfrm>
          <a:prstGeom prst="rect">
            <a:avLst/>
          </a:prstGeom>
          <a:noFill/>
          <a:ln w="9525">
            <a:noFill/>
            <a:miter lim="800000"/>
            <a:headEnd/>
            <a:tailEnd/>
          </a:ln>
        </p:spPr>
      </p:pic>
      <p:sp>
        <p:nvSpPr>
          <p:cNvPr id="7" name="pole tekstowe 6"/>
          <p:cNvSpPr txBox="1"/>
          <p:nvPr/>
        </p:nvSpPr>
        <p:spPr>
          <a:xfrm>
            <a:off x="755576" y="3501008"/>
            <a:ext cx="1296144" cy="369332"/>
          </a:xfrm>
          <a:prstGeom prst="rect">
            <a:avLst/>
          </a:prstGeom>
          <a:noFill/>
        </p:spPr>
        <p:txBody>
          <a:bodyPr wrap="square" rtlCol="0">
            <a:spAutoFit/>
          </a:bodyPr>
          <a:lstStyle/>
          <a:p>
            <a:r>
              <a:rPr lang="pl-PL" dirty="0"/>
              <a:t>żucie</a:t>
            </a:r>
          </a:p>
        </p:txBody>
      </p:sp>
      <p:sp>
        <p:nvSpPr>
          <p:cNvPr id="8" name="pole tekstowe 7"/>
          <p:cNvSpPr txBox="1"/>
          <p:nvPr/>
        </p:nvSpPr>
        <p:spPr>
          <a:xfrm>
            <a:off x="539552" y="6525344"/>
            <a:ext cx="1872208" cy="369332"/>
          </a:xfrm>
          <a:prstGeom prst="rect">
            <a:avLst/>
          </a:prstGeom>
          <a:noFill/>
        </p:spPr>
        <p:txBody>
          <a:bodyPr wrap="square" rtlCol="0">
            <a:spAutoFit/>
          </a:bodyPr>
          <a:lstStyle/>
          <a:p>
            <a:r>
              <a:rPr lang="pl-PL" dirty="0"/>
              <a:t>rycie</a:t>
            </a:r>
          </a:p>
        </p:txBody>
      </p:sp>
      <p:sp>
        <p:nvSpPr>
          <p:cNvPr id="9" name="pole tekstowe 8"/>
          <p:cNvSpPr txBox="1"/>
          <p:nvPr/>
        </p:nvSpPr>
        <p:spPr>
          <a:xfrm>
            <a:off x="6444208" y="3356992"/>
            <a:ext cx="2232873" cy="369332"/>
          </a:xfrm>
          <a:prstGeom prst="rect">
            <a:avLst/>
          </a:prstGeom>
          <a:noFill/>
        </p:spPr>
        <p:txBody>
          <a:bodyPr wrap="square" rtlCol="0">
            <a:spAutoFit/>
          </a:bodyPr>
          <a:lstStyle/>
          <a:p>
            <a:r>
              <a:rPr lang="pl-PL" dirty="0"/>
              <a:t>wąchanie</a:t>
            </a:r>
          </a:p>
        </p:txBody>
      </p:sp>
      <p:sp>
        <p:nvSpPr>
          <p:cNvPr id="10" name="pole tekstowe 9"/>
          <p:cNvSpPr txBox="1"/>
          <p:nvPr/>
        </p:nvSpPr>
        <p:spPr>
          <a:xfrm>
            <a:off x="2843808" y="1700808"/>
            <a:ext cx="5616623" cy="923330"/>
          </a:xfrm>
          <a:prstGeom prst="rect">
            <a:avLst/>
          </a:prstGeom>
          <a:noFill/>
        </p:spPr>
        <p:txBody>
          <a:bodyPr wrap="square" rtlCol="0">
            <a:spAutoFit/>
          </a:bodyPr>
          <a:lstStyle/>
          <a:p>
            <a:pPr marL="541338" indent="-541338">
              <a:buFont typeface="Arial" charset="0"/>
              <a:buNone/>
            </a:pPr>
            <a:r>
              <a:rPr lang="pl-PL" dirty="0">
                <a:latin typeface="Century Schoolbook" pitchFamily="18" charset="0"/>
                <a:ea typeface="ＭＳ Ｐゴシック" pitchFamily="34" charset="-128"/>
              </a:rPr>
              <a:t>Zawierają badanie otoczenia poprzez rycie,</a:t>
            </a:r>
          </a:p>
          <a:p>
            <a:pPr marL="541338" indent="-541338">
              <a:buFont typeface="Arial" charset="0"/>
              <a:buNone/>
            </a:pPr>
            <a:r>
              <a:rPr lang="pl-PL" dirty="0">
                <a:latin typeface="Century Schoolbook" pitchFamily="18" charset="0"/>
                <a:ea typeface="ＭＳ Ｐゴシック" pitchFamily="34" charset="-128"/>
              </a:rPr>
              <a:t>wąchanie, gryzienie i żucie.</a:t>
            </a:r>
          </a:p>
          <a:p>
            <a:pPr marL="541338" indent="-541338">
              <a:buFont typeface="Arial" charset="0"/>
              <a:buNone/>
            </a:pPr>
            <a:r>
              <a:rPr lang="en-GB" dirty="0">
                <a:latin typeface="Century Schoolbook" pitchFamily="18" charset="0"/>
                <a:ea typeface="ＭＳ Ｐゴシック" pitchFamily="34" charset="-128"/>
              </a:rPr>
              <a:t> (</a:t>
            </a:r>
            <a:r>
              <a:rPr lang="en-GB" dirty="0" err="1">
                <a:latin typeface="Century Schoolbook" pitchFamily="18" charset="0"/>
                <a:ea typeface="ＭＳ Ｐゴシック" pitchFamily="34" charset="-128"/>
              </a:rPr>
              <a:t>Studnitz</a:t>
            </a:r>
            <a:r>
              <a:rPr lang="en-GB" dirty="0">
                <a:latin typeface="Century Schoolbook" pitchFamily="18" charset="0"/>
                <a:ea typeface="ＭＳ Ｐゴシック" pitchFamily="34" charset="-128"/>
              </a:rPr>
              <a:t> et al., 2007)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548680"/>
            <a:ext cx="8208912" cy="5925145"/>
          </a:xfrm>
        </p:spPr>
        <p:txBody>
          <a:bodyPr>
            <a:normAutofit fontScale="92500" lnSpcReduction="10000"/>
          </a:bodyPr>
          <a:lstStyle/>
          <a:p>
            <a:pPr fontAlgn="t">
              <a:buNone/>
            </a:pPr>
            <a:r>
              <a:rPr lang="pl-PL" sz="2000" dirty="0"/>
              <a:t>Aby zapewnić możliwość "właściwego badania środowiska", materiały</a:t>
            </a:r>
          </a:p>
          <a:p>
            <a:pPr fontAlgn="t">
              <a:buNone/>
            </a:pPr>
            <a:r>
              <a:rPr lang="pl-PL" sz="2000" dirty="0"/>
              <a:t>wzbogacające  powinny: </a:t>
            </a:r>
            <a:br>
              <a:rPr lang="pl-PL" sz="2000" dirty="0"/>
            </a:br>
            <a:endParaRPr lang="pl-PL" sz="2000" dirty="0"/>
          </a:p>
          <a:p>
            <a:pPr fontAlgn="t"/>
            <a:r>
              <a:rPr lang="pl-PL" sz="2000" b="1" dirty="0"/>
              <a:t>Podtrzymywać zainteresowanie</a:t>
            </a:r>
            <a:r>
              <a:rPr lang="pl-PL" sz="2000" dirty="0"/>
              <a:t>, wprowadzać pewną nowość, </a:t>
            </a:r>
            <a:br>
              <a:rPr lang="pl-PL" sz="2000" dirty="0"/>
            </a:br>
            <a:r>
              <a:rPr lang="pl-PL" sz="2000" dirty="0"/>
              <a:t>tak że aktywność w zakresie badania i manipulacji dochodzenie i manipulacji ma znaczenie. </a:t>
            </a:r>
          </a:p>
          <a:p>
            <a:pPr fontAlgn="t"/>
            <a:r>
              <a:rPr lang="pl-PL" sz="2000" b="1" dirty="0"/>
              <a:t>Być czyste</a:t>
            </a:r>
            <a:r>
              <a:rPr lang="pl-PL" sz="2000" dirty="0"/>
              <a:t>, bez zanieczyszczenia odchodami. </a:t>
            </a:r>
          </a:p>
          <a:p>
            <a:pPr fontAlgn="t">
              <a:buNone/>
            </a:pPr>
            <a:r>
              <a:rPr lang="pl-PL" sz="2000" dirty="0"/>
              <a:t>(</a:t>
            </a:r>
            <a:r>
              <a:rPr lang="pl-PL" sz="2000" dirty="0" err="1"/>
              <a:t>Studnitz</a:t>
            </a:r>
            <a:r>
              <a:rPr lang="pl-PL" sz="2000" dirty="0"/>
              <a:t> et al. 2007) </a:t>
            </a:r>
          </a:p>
          <a:p>
            <a:pPr fontAlgn="t">
              <a:buNone/>
            </a:pPr>
            <a:endParaRPr lang="pl-PL" sz="2000" dirty="0"/>
          </a:p>
          <a:p>
            <a:pPr fontAlgn="t">
              <a:buNone/>
            </a:pPr>
            <a:r>
              <a:rPr lang="pl-PL" sz="2000" dirty="0"/>
              <a:t>Świnie będą badać każdy nowy obiekt w ich otoczeniu, ale szybko</a:t>
            </a:r>
          </a:p>
          <a:p>
            <a:pPr fontAlgn="t">
              <a:buNone/>
            </a:pPr>
            <a:r>
              <a:rPr lang="pl-PL" sz="2000" dirty="0"/>
              <a:t>przyzwyczajają się do materiałów, które są nieskuteczne jako</a:t>
            </a:r>
          </a:p>
          <a:p>
            <a:pPr fontAlgn="t">
              <a:buNone/>
            </a:pPr>
            <a:r>
              <a:rPr lang="pl-PL" sz="2000" dirty="0"/>
              <a:t>wzbogacenie. </a:t>
            </a:r>
          </a:p>
          <a:p>
            <a:pPr fontAlgn="t">
              <a:buNone/>
            </a:pPr>
            <a:r>
              <a:rPr lang="pl-PL" sz="2000" dirty="0"/>
              <a:t>(Van de </a:t>
            </a:r>
            <a:r>
              <a:rPr lang="pl-PL" sz="2000" dirty="0" err="1"/>
              <a:t>Weerd</a:t>
            </a:r>
            <a:r>
              <a:rPr lang="pl-PL" sz="2000" dirty="0"/>
              <a:t> &amp; Day, 2009) </a:t>
            </a:r>
            <a:br>
              <a:rPr lang="pl-PL" sz="2000" dirty="0"/>
            </a:br>
            <a:endParaRPr lang="pl-PL" sz="2000" dirty="0"/>
          </a:p>
          <a:p>
            <a:pPr fontAlgn="t">
              <a:buNone/>
            </a:pPr>
            <a:r>
              <a:rPr lang="pl-PL" sz="2000" dirty="0"/>
              <a:t>Świnie redukują zachowania eksploracyjne wobec nowych obiektów w</a:t>
            </a:r>
          </a:p>
          <a:p>
            <a:pPr fontAlgn="t">
              <a:buNone/>
            </a:pPr>
            <a:r>
              <a:rPr lang="pl-PL" sz="2000" dirty="0"/>
              <a:t>ciągu pięciu dni od ich umieszczenia w kojcu. </a:t>
            </a:r>
          </a:p>
          <a:p>
            <a:pPr fontAlgn="t">
              <a:buNone/>
            </a:pPr>
            <a:r>
              <a:rPr lang="pl-PL" sz="2000" dirty="0"/>
              <a:t>(Van de </a:t>
            </a:r>
            <a:r>
              <a:rPr lang="pl-PL" sz="2000" dirty="0" err="1"/>
              <a:t>Weerd</a:t>
            </a:r>
            <a:r>
              <a:rPr lang="pl-PL" sz="2000" dirty="0"/>
              <a:t> et al. 2003)</a:t>
            </a:r>
          </a:p>
          <a:p>
            <a:pPr fontAlgn="t">
              <a:buNone/>
            </a:pPr>
            <a:endParaRPr lang="pl-PL"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539552" y="1052737"/>
            <a:ext cx="7690048" cy="3455764"/>
          </a:xfrm>
        </p:spPr>
        <p:txBody>
          <a:bodyPr>
            <a:normAutofit/>
          </a:bodyPr>
          <a:lstStyle/>
          <a:p>
            <a:pPr>
              <a:buNone/>
            </a:pPr>
            <a:r>
              <a:rPr lang="pl-PL" sz="2000" dirty="0"/>
              <a:t>Świnie nie interesują się przedmiotami dostarczonymi w celu</a:t>
            </a:r>
          </a:p>
          <a:p>
            <a:pPr>
              <a:buNone/>
            </a:pPr>
            <a:r>
              <a:rPr lang="pl-PL" sz="2000" dirty="0"/>
              <a:t>wzbogacenia środowiska jeśli są one zabrudzone odchodami </a:t>
            </a:r>
          </a:p>
          <a:p>
            <a:pPr>
              <a:buNone/>
            </a:pPr>
            <a:r>
              <a:rPr lang="pl-PL" sz="2000" dirty="0"/>
              <a:t>(</a:t>
            </a:r>
            <a:r>
              <a:rPr lang="pl-PL" sz="2000" dirty="0" err="1"/>
              <a:t>Bracke</a:t>
            </a:r>
            <a:r>
              <a:rPr lang="pl-PL" sz="2000" dirty="0"/>
              <a:t>, 2007) </a:t>
            </a:r>
            <a:br>
              <a:rPr lang="pl-PL" sz="2000" dirty="0"/>
            </a:br>
            <a:endParaRPr lang="pl-PL" sz="2000" dirty="0"/>
          </a:p>
          <a:p>
            <a:pPr>
              <a:buNone/>
            </a:pPr>
            <a:r>
              <a:rPr lang="pl-PL" sz="2000" dirty="0"/>
              <a:t>Ten problemy można rozwiązać poprzez częstą wymianę</a:t>
            </a:r>
          </a:p>
          <a:p>
            <a:pPr>
              <a:buNone/>
            </a:pPr>
            <a:r>
              <a:rPr lang="pl-PL" sz="2000" dirty="0"/>
              <a:t>obiektów i uzupełnienia ściółki co pomaga zapobiegać</a:t>
            </a:r>
          </a:p>
          <a:p>
            <a:pPr>
              <a:buNone/>
            </a:pPr>
            <a:r>
              <a:rPr lang="pl-PL" sz="2000" dirty="0"/>
              <a:t>zabrudzeniom.</a:t>
            </a:r>
          </a:p>
          <a:p>
            <a:pPr>
              <a:buNone/>
            </a:pPr>
            <a:endParaRPr lang="pl-PL" dirty="0"/>
          </a:p>
        </p:txBody>
      </p:sp>
      <p:pic>
        <p:nvPicPr>
          <p:cNvPr id="4" name="Picture 6"/>
          <p:cNvPicPr/>
          <p:nvPr/>
        </p:nvPicPr>
        <p:blipFill>
          <a:blip r:embed="rId2" cstate="print"/>
          <a:srcRect/>
          <a:stretch>
            <a:fillRect/>
          </a:stretch>
        </p:blipFill>
        <p:spPr bwMode="auto">
          <a:xfrm>
            <a:off x="5004048" y="4077072"/>
            <a:ext cx="3096344" cy="2664296"/>
          </a:xfrm>
          <a:prstGeom prst="rect">
            <a:avLst/>
          </a:prstGeom>
          <a:noFill/>
          <a:ln w="9525">
            <a:noFill/>
            <a:miter lim="800000"/>
            <a:headEnd/>
            <a:tailEnd/>
          </a:ln>
        </p:spPr>
      </p:pic>
      <p:pic>
        <p:nvPicPr>
          <p:cNvPr id="5" name="Picture 4" descr="O:\EU WelNet\powerpoint photos\8.nose wood.jpg"/>
          <p:cNvPicPr>
            <a:picLocks noChangeAspect="1" noChangeArrowheads="1"/>
          </p:cNvPicPr>
          <p:nvPr/>
        </p:nvPicPr>
        <p:blipFill>
          <a:blip r:embed="rId3" cstate="print"/>
          <a:srcRect/>
          <a:stretch>
            <a:fillRect/>
          </a:stretch>
        </p:blipFill>
        <p:spPr bwMode="auto">
          <a:xfrm>
            <a:off x="179512" y="4058732"/>
            <a:ext cx="2592288" cy="267549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980728"/>
            <a:ext cx="7776864" cy="5493097"/>
          </a:xfrm>
        </p:spPr>
        <p:txBody>
          <a:bodyPr>
            <a:normAutofit/>
          </a:bodyPr>
          <a:lstStyle/>
          <a:p>
            <a:pPr fontAlgn="t">
              <a:buNone/>
            </a:pPr>
            <a:r>
              <a:rPr lang="pl-PL" sz="2200" dirty="0"/>
              <a:t>Aby zapewnić możliwość "odpowiedniej manipulacji",</a:t>
            </a:r>
          </a:p>
          <a:p>
            <a:pPr fontAlgn="t">
              <a:buNone/>
            </a:pPr>
            <a:r>
              <a:rPr lang="pl-PL" sz="2200" dirty="0"/>
              <a:t>materiały wzbogacające środowisko powinny:</a:t>
            </a:r>
          </a:p>
          <a:p>
            <a:pPr fontAlgn="t"/>
            <a:r>
              <a:rPr lang="pl-PL" sz="2200" b="1" dirty="0"/>
              <a:t>Być jadalne</a:t>
            </a:r>
            <a:r>
              <a:rPr lang="pl-PL" sz="2200" dirty="0"/>
              <a:t>, optymalnie powinny zawierać składniki odżywcze, </a:t>
            </a:r>
          </a:p>
          <a:p>
            <a:pPr fontAlgn="t"/>
            <a:r>
              <a:rPr lang="pl-PL" sz="2200" b="1" dirty="0"/>
              <a:t>Nadawać się do żucia</a:t>
            </a:r>
            <a:r>
              <a:rPr lang="pl-PL" sz="2200" dirty="0"/>
              <a:t>, dostarczać świniom informacji, takich jak smak,  </a:t>
            </a:r>
          </a:p>
          <a:p>
            <a:pPr fontAlgn="t"/>
            <a:r>
              <a:rPr lang="pl-PL" sz="2200" b="1" dirty="0"/>
              <a:t>Umożliwiać rycie</a:t>
            </a:r>
            <a:r>
              <a:rPr lang="pl-PL" sz="2200" dirty="0"/>
              <a:t>, pozwalać świniom na ich badanie, przy użyciu ryja, </a:t>
            </a:r>
          </a:p>
          <a:p>
            <a:pPr fontAlgn="t"/>
            <a:r>
              <a:rPr lang="pl-PL" sz="2200" b="1" dirty="0"/>
              <a:t>Być zniszczalne</a:t>
            </a:r>
            <a:r>
              <a:rPr lang="pl-PL" sz="2200" dirty="0"/>
              <a:t>, pozwalać świniom dokładnie ocenić dany materiał.</a:t>
            </a:r>
          </a:p>
          <a:p>
            <a:pPr>
              <a:buNone/>
            </a:pPr>
            <a:r>
              <a:rPr lang="en-GB" sz="2000" dirty="0">
                <a:ea typeface="ＭＳ Ｐゴシック" pitchFamily="34" charset="-128"/>
              </a:rPr>
              <a:t>(</a:t>
            </a:r>
            <a:r>
              <a:rPr lang="en-GB" sz="2000" dirty="0" err="1">
                <a:ea typeface="ＭＳ Ｐゴシック" pitchFamily="34" charset="-128"/>
              </a:rPr>
              <a:t>Studnitz</a:t>
            </a:r>
            <a:r>
              <a:rPr lang="en-GB" sz="2000" dirty="0">
                <a:ea typeface="ＭＳ Ｐゴシック" pitchFamily="34" charset="-128"/>
              </a:rPr>
              <a:t> et al., 2007)</a:t>
            </a:r>
            <a:endParaRPr lang="pl-PL" sz="20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ykusz">
  <a:themeElements>
    <a:clrScheme name="Wykusz">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Wykusz">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ykusz">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Oriel</Template>
  <TotalTime>1496</TotalTime>
  <Words>2966</Words>
  <Application>Microsoft Office PowerPoint</Application>
  <PresentationFormat>Pokaz na ekranie (4:3)</PresentationFormat>
  <Paragraphs>313</Paragraphs>
  <Slides>34</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34</vt:i4>
      </vt:variant>
    </vt:vector>
  </HeadingPairs>
  <TitlesOfParts>
    <vt:vector size="40" baseType="lpstr">
      <vt:lpstr>Arial</vt:lpstr>
      <vt:lpstr>Century Schoolbook</vt:lpstr>
      <vt:lpstr>Lucida Sans</vt:lpstr>
      <vt:lpstr>Wingdings</vt:lpstr>
      <vt:lpstr>Wingdings 2</vt:lpstr>
      <vt:lpstr>Wykusz</vt:lpstr>
      <vt:lpstr>Wzbogacanie środowiska w utrzymaniu świń oraz problem obcinania ogonów </vt:lpstr>
      <vt:lpstr>Prezentacja programu PowerPoint</vt:lpstr>
      <vt:lpstr>   Dyrektywa Rady 2008/120/EC Paragraf 4 Załącznika I – materiał manipulacyjny</vt:lpstr>
      <vt:lpstr>Prezentacja programu PowerPoint</vt:lpstr>
      <vt:lpstr>Prezentacja programu PowerPoint</vt:lpstr>
      <vt:lpstr>Zachowanie dotyczące żerowania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Zakaz rutynowego obcinania ogonów</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Anna Hoffman</dc:creator>
  <cp:lastModifiedBy>p.rak@wet.zgora.pl</cp:lastModifiedBy>
  <cp:revision>8</cp:revision>
  <cp:lastPrinted>2023-07-24T06:14:49Z</cp:lastPrinted>
  <dcterms:created xsi:type="dcterms:W3CDTF">2014-07-10T09:06:47Z</dcterms:created>
  <dcterms:modified xsi:type="dcterms:W3CDTF">2023-07-24T06:15:03Z</dcterms:modified>
</cp:coreProperties>
</file>